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1" r:id="rId4"/>
    <p:sldId id="257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0"/>
  </p:normalViewPr>
  <p:slideViewPr>
    <p:cSldViewPr snapToGrid="0" snapToObjects="1">
      <p:cViewPr varScale="1">
        <p:scale>
          <a:sx n="89" d="100"/>
          <a:sy n="89" d="100"/>
        </p:scale>
        <p:origin x="17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01B12-247F-BF48-AAC0-7160085663A7}" type="datetimeFigureOut">
              <a:rPr lang="fr-FR" smtClean="0"/>
              <a:t>07/01/2019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2884B-A260-B342-AC1F-DBAACCDFA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62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62884B-A260-B342-AC1F-DBAACCDFA1B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114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62884B-A260-B342-AC1F-DBAACCDFA1B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597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CFEA5A-FDB0-7A43-9368-26A5D0010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A8BCB6-1694-2E40-AE7C-918EAF9B6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8B3964-CEC2-3B46-AC20-EAADE2273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7E80-DB5C-3C40-84AC-EFA7BA4E5154}" type="datetime1">
              <a:rPr lang="fr-FR" smtClean="0"/>
              <a:t>07/01/2019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93D319-E2F8-0E40-9A65-155BC6B1A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913557-0A64-BA45-A028-BF6208C52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150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41FBA-A1AA-E34A-B013-EA5F1FB6C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CD576E-4949-6646-9289-95242DF2A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6DC216-0329-F345-9DA4-5C029AA8C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C7AE-FC06-484C-BC23-8ACFAD2C3106}" type="datetime1">
              <a:rPr lang="fr-FR" smtClean="0"/>
              <a:t>07/01/2019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D7C3DE-92F8-2C44-B1C8-53BA9D60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4DB63E-812A-7B43-90B5-FBCA4B8B6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0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4E59DDC-D51E-D940-BA4F-1AC6DD882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B0ABED-DF9A-7E4D-B12E-8960ADE8A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FD14E9-D50B-C144-9B3C-F839517F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4168-38A0-7849-8E3F-8C3BE72ECF37}" type="datetime1">
              <a:rPr lang="fr-FR" smtClean="0"/>
              <a:t>07/01/2019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3BC596-7140-0640-A470-D9FD3B384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3A470-1E77-064E-BCB7-DE88AE54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45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90E447-5852-BB40-9159-03E429D6E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4F5677-90E0-1D4F-9DC0-2F6E0C622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3C11D4-5E75-BC49-AD18-DF54318D1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389A6-F9D9-B24C-97B3-36E6AA0CD026}" type="datetime1">
              <a:rPr lang="fr-FR" smtClean="0"/>
              <a:t>07/01/2019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6DC573-4903-2E44-AA5E-4F2AD209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528F3C-33CD-B04C-84D7-817B7EA5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94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94F2BA-78CF-2F45-89FC-7E3A92550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4BA88C-10A6-0742-8B3A-18C7BD5AA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4E6702-C424-2046-9400-68A65F9A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E364A-9CC5-324C-9C27-385243764447}" type="datetime1">
              <a:rPr lang="fr-FR" smtClean="0"/>
              <a:t>07/01/2019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A78C8E-FC5A-F24B-A087-8517E840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1B918E-B476-B144-8DE2-ED12920EE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643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F8FF34-C3AE-8E41-83D7-AB4E2CAAA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1C7BE7-509E-0445-9B10-20878566A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715E35-8BCD-D341-B0DB-1E3230765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9A362C-4E19-014E-8D73-6D33105F4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2B3B-8CB3-214F-81D3-049DED0DA4D7}" type="datetime1">
              <a:rPr lang="fr-FR" smtClean="0"/>
              <a:t>07/01/2019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D229AB-74DA-6D43-972B-EE4BAE1FB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E33391-A4DD-CE48-8F7F-0AEE9CD50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630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29B5A9-970D-FE47-92B2-0E1ED9DD9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73E2C4-FD6F-7744-BA69-5092A8CF5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829C42-11E4-744F-B1A1-3FCA40232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8DA1BF0-9E16-4E48-89DF-2F055BC341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03B520E-8029-7040-97C3-02DA8FE74C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0C034E-3573-7F40-ABA2-37723FC4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240F-A78E-4346-87D8-40818214D5DC}" type="datetime1">
              <a:rPr lang="fr-FR" smtClean="0"/>
              <a:t>07/01/2019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7C8A2F-214F-4441-80CB-730191E8E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25C4809-E585-F242-AB06-849E5C234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24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16E1D-94BE-0846-8ABE-7896A91A0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66AB111-E048-B942-9F4A-A2B1797DD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76BE-DFC4-6B41-A416-E0A9B3D6E6D2}" type="datetime1">
              <a:rPr lang="fr-FR" smtClean="0"/>
              <a:t>07/01/2019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8444C8-AB0A-184A-8737-324B8CDBE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1927C5-F31A-7840-AC45-6AB6F1923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84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D4D11DC-B663-FB45-89AF-DE829FBA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E64E-B422-5041-8FBE-746C6461EC41}" type="datetime1">
              <a:rPr lang="fr-FR" smtClean="0"/>
              <a:t>07/01/2019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3BF9C7C-ECE0-A04F-B6C0-9563E3A67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A502E4-4D4F-2047-9A6C-17E88DE7D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28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001A4F-2177-F74A-8FBE-C20C608C7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C2A154-5E26-9744-8D2A-4DBEF00B4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E1204B1-E98E-5A4E-BD85-DA13686DC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8448A2-1146-1B40-8813-2E9634524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440BA-8335-1E4A-81F4-6B829E5E041D}" type="datetime1">
              <a:rPr lang="fr-FR" smtClean="0"/>
              <a:t>07/01/2019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76110F-B056-244C-BED6-E06B73FC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33108E-F874-784A-B7E7-BB724EABD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64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E7AA46-789E-2E4F-AE02-C4EBFBBE0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4C73209-E542-6A4E-9551-CE1D14E58C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DF0AC7-3318-4F4D-BF5D-E56CBC22C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C8CCA8-59A9-264A-841D-BD756016A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6A67-918D-994C-BC18-A99E6B4724B5}" type="datetime1">
              <a:rPr lang="fr-FR" smtClean="0"/>
              <a:t>07/01/2019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789F0F-575E-C944-BFC1-E1DCD5BD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65A698-9144-1D44-B363-DCDA1A9CF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15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E1332DA-E5FA-9E40-AE1B-08B9C3AA7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F3AAEA-7E4E-FE46-9485-FA3B90B6E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B48444-F2EF-7F43-9B88-16F5A6E53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D729D-EC7B-174E-AE7B-F8912551D86D}" type="datetime1">
              <a:rPr lang="fr-FR" smtClean="0"/>
              <a:t>07/01/2019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36C595-0633-7B42-B61A-83BE6E5499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866B2E-2E83-7B48-9F39-B7753DBDB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539E0-3FEC-4647-A6F4-2B0F60745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59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9F64121-C5E3-D147-BAB0-18E161986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2475" y="714375"/>
            <a:ext cx="10606088" cy="5786438"/>
          </a:xfrm>
        </p:spPr>
        <p:txBody>
          <a:bodyPr/>
          <a:lstStyle/>
          <a:p>
            <a:pPr algn="l"/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LM - DRAFT N°3</a:t>
            </a:r>
            <a:fld id="{44B494B0-FF41-4241-9DFE-86E40EC93947}" type="slidenum">
              <a:rPr lang="fr-FR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(7-1-19)</a:t>
            </a:r>
            <a:r>
              <a:rPr lang="fr-F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 éviter une guerre nucléaire ?</a:t>
            </a:r>
          </a:p>
          <a:p>
            <a: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Motivations pour éliminer (et abolir) les armes nucléaires</a:t>
            </a:r>
          </a:p>
          <a:p>
            <a:endParaRPr lang="fr-F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0B62776-489F-9842-B60A-249D73285E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764128"/>
              </p:ext>
            </p:extLst>
          </p:nvPr>
        </p:nvGraphicFramePr>
        <p:xfrm>
          <a:off x="1085850" y="1828735"/>
          <a:ext cx="9941719" cy="4306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163">
                  <a:extLst>
                    <a:ext uri="{9D8B030D-6E8A-4147-A177-3AD203B41FA5}">
                      <a16:colId xmlns:a16="http://schemas.microsoft.com/office/drawing/2014/main" val="2993242064"/>
                    </a:ext>
                  </a:extLst>
                </a:gridCol>
                <a:gridCol w="3489027">
                  <a:extLst>
                    <a:ext uri="{9D8B030D-6E8A-4147-A177-3AD203B41FA5}">
                      <a16:colId xmlns:a16="http://schemas.microsoft.com/office/drawing/2014/main" val="3815625876"/>
                    </a:ext>
                  </a:extLst>
                </a:gridCol>
                <a:gridCol w="3687529">
                  <a:extLst>
                    <a:ext uri="{9D8B030D-6E8A-4147-A177-3AD203B41FA5}">
                      <a16:colId xmlns:a16="http://schemas.microsoft.com/office/drawing/2014/main" val="1686964069"/>
                    </a:ext>
                  </a:extLst>
                </a:gridCol>
              </a:tblGrid>
              <a:tr h="460291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Motivations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 Sources 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Actions de la société civile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800581"/>
                  </a:ext>
                </a:extLst>
              </a:tr>
              <a:tr h="920582"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 armes nucléaires sont</a:t>
                      </a:r>
                    </a:p>
                    <a:p>
                      <a:pPr algn="ctr"/>
                      <a:r>
                        <a:rPr lang="fr-FR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IMMORALES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Conseil </a:t>
                      </a:r>
                      <a:r>
                        <a:rPr lang="fr-F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écuménique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 Eglises, Pape François, </a:t>
                      </a:r>
                      <a:r>
                        <a:rPr lang="fr-F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</a:t>
                      </a:r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Mise en </a:t>
                      </a:r>
                      <a:r>
                        <a:rPr lang="fr-FR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ACCUSATION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 Etats ’dotés’ et </a:t>
                      </a:r>
                      <a:r>
                        <a:rPr lang="fr-FR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coopération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avec les Etats ‘</a:t>
                      </a:r>
                      <a:r>
                        <a:rPr lang="fr-F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non-dotés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731020"/>
                  </a:ext>
                </a:extLst>
              </a:tr>
              <a:tr h="373347"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 armes nucléaires sont</a:t>
                      </a:r>
                    </a:p>
                    <a:p>
                      <a:pPr algn="ctr"/>
                      <a:r>
                        <a:rPr lang="fr-FR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ILLEGALES</a:t>
                      </a:r>
                    </a:p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Traité d’Interdiction des Armes Nucléaires (7/7/2017)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Mise en </a:t>
                      </a:r>
                      <a:r>
                        <a:rPr lang="fr-FR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ACCUSATION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 Etats ’dotés’ et </a:t>
                      </a:r>
                      <a:r>
                        <a:rPr lang="fr-FR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coopération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avec les Etats ‘</a:t>
                      </a:r>
                      <a:r>
                        <a:rPr lang="fr-F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non-dotés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</a:p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305511"/>
                  </a:ext>
                </a:extLst>
              </a:tr>
              <a:tr h="373347"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 armes nucléaires sont</a:t>
                      </a:r>
                    </a:p>
                    <a:p>
                      <a:pPr algn="ctr"/>
                      <a:r>
                        <a:rPr lang="fr-FR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extrêmement DANGEREUSES  </a:t>
                      </a:r>
                      <a:r>
                        <a:rPr lang="fr-FR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(*)</a:t>
                      </a:r>
                    </a:p>
                    <a:p>
                      <a:pPr algn="ctr"/>
                      <a:r>
                        <a:rPr lang="fr-FR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 tout d’abord pour les Etats qui les possèdent</a:t>
                      </a:r>
                    </a:p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Risk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analysis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exemple :</a:t>
                      </a:r>
                    </a:p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 L’horloge de l’Apocalypse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COOPERATION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avec tous les Etats :</a:t>
                      </a:r>
                    </a:p>
                    <a:p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‘dotés’ et ‘</a:t>
                      </a:r>
                      <a:r>
                        <a:rPr lang="fr-F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non-dotés</a:t>
                      </a:r>
                      <a:r>
                        <a:rPr lang="fr-F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 pour parvenir à l’élimination totale des armes nucléaires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613051"/>
                  </a:ext>
                </a:extLst>
              </a:tr>
            </a:tbl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58CD449-4612-AF49-BDAA-A15E8C83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E92AFF-13AB-3C4C-99DD-3C54F757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459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EA23D2-F170-F542-9B9A-3E6BCE676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42900"/>
            <a:ext cx="11187112" cy="602932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(*) </a:t>
            </a:r>
            <a:r>
              <a:rPr lang="fr-FR" sz="4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monde se dirige actuellement à grands pas vers une guerre nucléaire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(dans une indifférence quasi-générale), </a:t>
            </a:r>
            <a:r>
              <a:rPr lang="fr-FR" sz="4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sauf si on agit d’une manière assez pertinente et efficace pour l’éviter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effet 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L’horloge de l’Apocalypse a été confirmé à « 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minutes de minuit 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 y a environ un an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et, depuis,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l’administration </a:t>
            </a:r>
            <a:r>
              <a:rPr lang="fr-F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Trump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mise à part une accalmie entre les USA et la Corée du Nord, a pris 4 initiatives catastrophiques 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Publication, en janvier 2018, de la « </a:t>
            </a:r>
            <a:r>
              <a:rPr lang="fr-F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Nuclear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Posture </a:t>
            </a:r>
            <a:r>
              <a:rPr lang="fr-F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2018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qui préconise, entre autre, un développement de « 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mini-</a:t>
            </a:r>
            <a:r>
              <a:rPr lang="fr-F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nukes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 à grande échelle.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Sortie des USA de l’accord de Vienne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 (5+1) Etats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avec l’Iran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son programme nucléaire, le 8 mai 2018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Annonce, par Donald </a:t>
            </a:r>
            <a:r>
              <a:rPr lang="fr-FR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Trump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 17 octobre 2018, de son intention de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sortir les USA du Traité INF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ntermediate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-range </a:t>
            </a:r>
            <a:r>
              <a:rPr lang="fr-F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r-FR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uclear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orces) de 1987 (</a:t>
            </a:r>
            <a:r>
              <a:rPr lang="fr-FR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Gortbachev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-Reagan) d’élimination des missiles de portée intermédiaire (entre 500 Km et 5500 Km),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avec en perspective l’installation en Europe, par l’OTAN, de ce type de missiles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actuellement en phase de mise au point aux USA, comme à l’époque de la Guerre froide.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Edition, le 14 novembre 2018, du </a:t>
            </a:r>
            <a:r>
              <a:rPr lang="it-IT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Rapport</a:t>
            </a:r>
            <a:r>
              <a:rPr lang="it-IT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‘National Defense </a:t>
            </a:r>
            <a:r>
              <a:rPr lang="it-IT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it-IT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Commission</a:t>
            </a:r>
            <a:r>
              <a:rPr lang="it-IT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it-IT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it-IT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USA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(commission paritaire Républicains-Démocrates) qui désigne explicitement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Russie et la Chine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 ‘</a:t>
            </a:r>
            <a:r>
              <a:rPr lang="fr-FR" sz="4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ennemis’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 USA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recommande que les USA se donnent les moyens de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gagner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(!) une éventuelle guerre avec ces deux ennemis. (**)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tout ceci s’ajoute le risque que le </a:t>
            </a:r>
            <a:r>
              <a:rPr lang="fr-F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‘New START’ </a:t>
            </a:r>
            <a:r>
              <a:rPr lang="fr-F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puisse ne pas être renouvelé le 5 février 2021, date de sa prochaine échéance. 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686E9A8-0F5C-B44A-BB14-DE967B452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7013D5-22FE-7444-9F54-425B219BD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949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19E22A-59A8-9C4D-91EF-7E4AA995E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2300"/>
            <a:ext cx="10648950" cy="5734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côté de </a:t>
            </a:r>
            <a:r>
              <a:rPr lang="fr-F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Rus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réaction est globalement orientée à « 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sauver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 les Traités, mais à certaines conditions :</a:t>
            </a:r>
          </a:p>
          <a:p>
            <a:pPr algn="just">
              <a:buFontTx/>
              <a:buChar char="-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les USA/OTAN retirent leurs anti-missiles de la Roumanie et de la Pologne, ces anti-missiles étant soupçonnés par la Russie d’être rapidement transformables en missiles avec ogives, menaçant la Russie </a:t>
            </a:r>
          </a:p>
          <a:p>
            <a:pPr algn="just">
              <a:buFontTx/>
              <a:buChar char="-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les USA renoncent à leur projet d’installer des missiles de portée intermédiaire dans des bases de l’OTAN en Europe (en plus des bombes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buster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-bunker aéroportées et téléguidées B61-12)</a:t>
            </a:r>
          </a:p>
          <a:p>
            <a:pPr marL="0" indent="0" algn="just">
              <a:buNone/>
            </a:pP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côté des </a:t>
            </a:r>
            <a:r>
              <a:rPr lang="fr-F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</a:t>
            </a: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y a la demande que la Russie renonce au missile 9M729 d’une portée « officielle » de 480 Km, mais soupçonné par les USA d’avoir une portée plus importante.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0B3E27-1420-5A48-A66E-EE9F9A278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4CF81F-8C71-0245-BC4B-DC5F944C1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684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940C1-FB40-D647-AFEC-6FAA01B2A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2990"/>
            <a:ext cx="10672762" cy="565348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Voici un bref rappel à ce sujet :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INF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ntermediate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-range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uclear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orces), signé par Gorbatchev et Reagan le 8 décembre 1987 à Washington DC, est un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d’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élimination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d’une validité, en principe, pérenne.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Traité concerne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missiles de moyenne portée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(entre 500 Km et 5500 Km) et a permis l’élimination vérifiée des 2619 missiles de ce type de la Guerre froide.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NB. Ce Traité ne concerne pas les ogives nucléaires.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New START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rategic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rms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eduction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reaty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signé par Obama et Medvedev le 8 avril 2010, et entré en vigueur le 5 février 20011, est un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de </a:t>
            </a:r>
            <a:r>
              <a:rPr lang="fr-F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réduction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d’une validité de 10 ans, renouvelable pour encore 5 ans.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Traité fixe une limite de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bombes nucléaires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déployées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à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nombre global de lanceurs de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longue portée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(ICBM, SLBM et chasseurs-bombardiers), dont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peuvent être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déployés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NB. Ce Traité ne concerne pas les bombes nucléaires non déployées.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----------------------------------------------------------------------------------------------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(**)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 … the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Departement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(of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Defense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rigorous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force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connects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key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priorities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winning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competing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effectively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China and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 (page 68-69)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94F5F68-127A-F248-A37E-18590C1E6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3CE96A-06B3-9F4C-992A-92B037D70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523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84D6BF-3963-F944-80C3-6A4CC4C87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424"/>
            <a:ext cx="10515600" cy="535305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Or, quelle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stratégie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pourrait-être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suffisamment pertinente et efficace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éviter d’aller vers une guerre nucléaire régionale et/ou mondiale ?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de taille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vu qu’il s’agit rien de moins que de </a:t>
            </a:r>
            <a:r>
              <a:rPr lang="fr-F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renverser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processus de cette nouvelle escalade des armements nucléaires !                                        Voici une </a:t>
            </a:r>
            <a:r>
              <a:rPr lang="fr-FR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proposition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pense qu’il s’agit actuellement d’opérer une </a:t>
            </a:r>
            <a:r>
              <a:rPr lang="fr-FR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dans notre stratégie, en passant d’un régime d’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accusation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(armes nucléaires </a:t>
            </a:r>
            <a:r>
              <a:rPr lang="fr-F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immorales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illégales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à un régime de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coopération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avec également les Etats « dotés », coopération orientée vers un désarmement multilatéral et contrôlé.  L’argumentation ici s’appuie sur le fait que les armes nucléaires sont </a:t>
            </a:r>
            <a:r>
              <a:rPr lang="fr-FR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extrêmement dangereuses, </a:t>
            </a:r>
            <a:r>
              <a:rPr lang="fr-FR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avec un </a:t>
            </a:r>
            <a:r>
              <a:rPr lang="fr-FR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risque élevé </a:t>
            </a:r>
            <a:r>
              <a:rPr lang="fr-FR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d’éclatement, volontaire ou accidentel, d’une guerre nucléaire et que </a:t>
            </a:r>
            <a:r>
              <a:rPr lang="fr-FR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toute force de dissuasion ne peut absolument pas empêcher une guerre nucléaire</a:t>
            </a:r>
            <a:r>
              <a:rPr lang="fr-FR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surtout</a:t>
            </a:r>
            <a:r>
              <a:rPr lang="fr-FR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 celle-ci démarre </a:t>
            </a:r>
            <a:r>
              <a:rPr lang="fr-FR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 d’autres pays</a:t>
            </a:r>
            <a:r>
              <a:rPr lang="fr-FR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pour ensuite impacter également, directement ou indirectement, le pays en question. 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s’agit, en d’autres termes, de provoquer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prise de conscience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fait qu’un  désarmement général est </a:t>
            </a:r>
            <a:r>
              <a:rPr lang="fr-F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tout d’abord dans l’intérêt des Etats « dotés »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cibles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cas de guerre nucléaire !!! …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----------------------------------------------------------------------------------------------------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NB. Quant au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d’Interdiction des armes nucléaires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heureusement son entrée en vigueur, prévue d’ici 2020 et tout à fait essentielle, ne nécessite pas forcement de l’adhésion des Etats « dotés », ce qui va dans le sens de faciliter cette TRANSITION.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165B667-0012-094E-9415-BD2782D63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Luigi Mosca - le 9 janvier 2018 - Réunion </a:t>
            </a:r>
            <a:r>
              <a:rPr lang="fr-FR" dirty="0" err="1"/>
              <a:t>Pugwash</a:t>
            </a:r>
            <a:r>
              <a:rPr lang="fr-FR" dirty="0"/>
              <a:t> à l'ENS, 45 rue d'Ulm, Paris V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81EAF8E-AC2B-2343-BFAE-321C0C5B4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9658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2D2E15-1493-BB47-8892-7891D7A35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330" y="533400"/>
            <a:ext cx="10321345" cy="57102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concrètement, il s’agit :</a:t>
            </a:r>
          </a:p>
          <a:p>
            <a:pPr marL="457200" indent="-457200" algn="just">
              <a:lnSpc>
                <a:spcPct val="110000"/>
              </a:lnSpc>
              <a:buAutoNum type="arabicParenR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« 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sauver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 le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INF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éventuellement assorti d’un certain nombres d’amendements (renégociation)</a:t>
            </a:r>
          </a:p>
          <a:p>
            <a:pPr marL="457200" indent="-457200" algn="just">
              <a:lnSpc>
                <a:spcPct val="110000"/>
              </a:lnSpc>
              <a:buAutoNum type="arabicParenR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prolonger,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finaliser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(à zéro bombes et zéro lanceurs) et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pérenniser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New START</a:t>
            </a:r>
          </a:p>
          <a:p>
            <a:pPr marL="457200" indent="-457200" algn="just">
              <a:lnSpc>
                <a:spcPct val="110000"/>
              </a:lnSpc>
              <a:buAutoNum type="arabicParenR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 couvrir » tous les types d’armes nucléaires et de lanceurs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(terrestres, marins et dans l’espace)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couverts par les deux Traités précédents, ainsi que les anti-missiles, par des nouveaux Traités à négocier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buAutoNum type="arabicParenR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Impliquer progressivement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tous les Etats « dotés » et leurs alliés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dans l’ensemble de ces Traités, qui deviendrait alors un « 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de désarmement total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», dont l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’irréversibilité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serait alors garantie par le « 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Traité d’Interdiction des armes nucléaires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 déjà existant.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1E1E753-C91D-834D-92F5-FE49F099F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6DE112-5DA8-FC4F-BCFE-5CBDCE37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6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3AB9933-AD16-C14B-8238-0F9C1DDAE08B}"/>
              </a:ext>
            </a:extLst>
          </p:cNvPr>
          <p:cNvSpPr txBox="1"/>
          <p:nvPr/>
        </p:nvSpPr>
        <p:spPr>
          <a:xfrm>
            <a:off x="5715000" y="45577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89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772912-0C94-1F4D-91FA-DB1A46032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525"/>
            <a:ext cx="10515600" cy="60404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donc,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commencer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 point 1) 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Promouvoir, au sein de l’ONU,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pétition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qui serait signée par de nombreuse ONG et par une très large majorité des Etats du monde,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demandant que le traité INF soit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re-négocié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dans des termes mieux adaptés à la situation géostratégique actuelle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(par exemple en tenant compte de l’existence de nouveaux éléments comme les anti-missiles) et à priori ouverte également à d’autres Etats nucléaires que les USA et la Russie.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-------------------------------------------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il est clair qu’une telle démarche est tout sauf facile, mais elle est, à mon avis,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indispensable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pour éviter le pire des scénarios. Cela nécessite en tous cas la convergence de nombreuses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niveau mondial, qui puissent agir à la fois sur le plan de l’opinion publique et sur le plan diplomatique.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Y-at-il des alternatives ?   </a:t>
            </a:r>
            <a:r>
              <a:rPr lang="fr-FR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débat est ouvert !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D4A2AB-E302-7140-9DC1-AA65187F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Luigi Mosca - le 9 janvier 2018 - Réunion Pugwash à l'ENS, 45 rue d'Ulm, Paris V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67C84A-26EE-DA4B-87A5-B68B09D7D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539E0-3FEC-4647-A6F4-2B0F607450A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9349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765</Words>
  <Application>Microsoft Macintosh PowerPoint</Application>
  <PresentationFormat>Grand écran</PresentationFormat>
  <Paragraphs>83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Luigi Mosca</dc:creator>
  <cp:lastModifiedBy>Luigi Mosca</cp:lastModifiedBy>
  <cp:revision>114</cp:revision>
  <dcterms:created xsi:type="dcterms:W3CDTF">2019-01-04T16:30:39Z</dcterms:created>
  <dcterms:modified xsi:type="dcterms:W3CDTF">2019-01-07T11:02:30Z</dcterms:modified>
</cp:coreProperties>
</file>