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374" r:id="rId3"/>
    <p:sldId id="371" r:id="rId4"/>
    <p:sldId id="365" r:id="rId5"/>
    <p:sldId id="377" r:id="rId6"/>
    <p:sldId id="378" r:id="rId7"/>
    <p:sldId id="379" r:id="rId8"/>
    <p:sldId id="372" r:id="rId9"/>
    <p:sldId id="373" r:id="rId10"/>
    <p:sldId id="304" r:id="rId11"/>
    <p:sldId id="362" r:id="rId12"/>
    <p:sldId id="260" r:id="rId13"/>
    <p:sldId id="376" r:id="rId14"/>
    <p:sldId id="261" r:id="rId15"/>
    <p:sldId id="380" r:id="rId16"/>
    <p:sldId id="382" r:id="rId17"/>
    <p:sldId id="381" r:id="rId18"/>
    <p:sldId id="383" r:id="rId19"/>
    <p:sldId id="384" r:id="rId20"/>
    <p:sldId id="385" r:id="rId21"/>
    <p:sldId id="386" r:id="rId22"/>
    <p:sldId id="387" r:id="rId23"/>
    <p:sldId id="388"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11"/>
    <p:restoredTop sz="88889"/>
  </p:normalViewPr>
  <p:slideViewPr>
    <p:cSldViewPr snapToGrid="0" snapToObjects="1">
      <p:cViewPr varScale="1">
        <p:scale>
          <a:sx n="95" d="100"/>
          <a:sy n="95" d="100"/>
        </p:scale>
        <p:origin x="208" y="4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8067-A985-B944-973A-28A778DAE4B5}" type="datetimeFigureOut">
              <a:rPr lang="it-IT" smtClean="0"/>
              <a:t>18/05/20</a:t>
            </a:fld>
            <a:endParaRPr lang="it-IT"/>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it-IT"/>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54BB7-280C-A94F-8CE2-23F06435C35D}" type="slidenum">
              <a:rPr lang="it-IT" smtClean="0"/>
              <a:t>‹N°›</a:t>
            </a:fld>
            <a:endParaRPr lang="it-IT"/>
          </a:p>
        </p:txBody>
      </p:sp>
    </p:spTree>
    <p:extLst>
      <p:ext uri="{BB962C8B-B14F-4D97-AF65-F5344CB8AC3E}">
        <p14:creationId xmlns:p14="http://schemas.microsoft.com/office/powerpoint/2010/main" val="718178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it-IT" dirty="0"/>
          </a:p>
        </p:txBody>
      </p:sp>
      <p:sp>
        <p:nvSpPr>
          <p:cNvPr id="4" name="Espace réservé du numéro de diapositive 3"/>
          <p:cNvSpPr>
            <a:spLocks noGrp="1"/>
          </p:cNvSpPr>
          <p:nvPr>
            <p:ph type="sldNum" sz="quarter" idx="5"/>
          </p:nvPr>
        </p:nvSpPr>
        <p:spPr/>
        <p:txBody>
          <a:bodyPr/>
          <a:lstStyle/>
          <a:p>
            <a:fld id="{39F54BB7-280C-A94F-8CE2-23F06435C35D}" type="slidenum">
              <a:rPr lang="it-IT" smtClean="0"/>
              <a:t>1</a:t>
            </a:fld>
            <a:endParaRPr lang="it-IT"/>
          </a:p>
        </p:txBody>
      </p:sp>
    </p:spTree>
    <p:extLst>
      <p:ext uri="{BB962C8B-B14F-4D97-AF65-F5344CB8AC3E}">
        <p14:creationId xmlns:p14="http://schemas.microsoft.com/office/powerpoint/2010/main" val="3308871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it-IT" dirty="0"/>
          </a:p>
        </p:txBody>
      </p:sp>
      <p:sp>
        <p:nvSpPr>
          <p:cNvPr id="4" name="Espace réservé du numéro de diapositive 3"/>
          <p:cNvSpPr>
            <a:spLocks noGrp="1"/>
          </p:cNvSpPr>
          <p:nvPr>
            <p:ph type="sldNum" sz="quarter" idx="5"/>
          </p:nvPr>
        </p:nvSpPr>
        <p:spPr/>
        <p:txBody>
          <a:bodyPr/>
          <a:lstStyle/>
          <a:p>
            <a:fld id="{39F54BB7-280C-A94F-8CE2-23F06435C35D}" type="slidenum">
              <a:rPr lang="it-IT" smtClean="0"/>
              <a:t>16</a:t>
            </a:fld>
            <a:endParaRPr lang="it-IT"/>
          </a:p>
        </p:txBody>
      </p:sp>
    </p:spTree>
    <p:extLst>
      <p:ext uri="{BB962C8B-B14F-4D97-AF65-F5344CB8AC3E}">
        <p14:creationId xmlns:p14="http://schemas.microsoft.com/office/powerpoint/2010/main" val="2199392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it-IT" dirty="0"/>
          </a:p>
        </p:txBody>
      </p:sp>
      <p:sp>
        <p:nvSpPr>
          <p:cNvPr id="4" name="Espace réservé du numéro de diapositive 3"/>
          <p:cNvSpPr>
            <a:spLocks noGrp="1"/>
          </p:cNvSpPr>
          <p:nvPr>
            <p:ph type="sldNum" sz="quarter" idx="5"/>
          </p:nvPr>
        </p:nvSpPr>
        <p:spPr/>
        <p:txBody>
          <a:bodyPr/>
          <a:lstStyle/>
          <a:p>
            <a:fld id="{39F54BB7-280C-A94F-8CE2-23F06435C35D}" type="slidenum">
              <a:rPr lang="it-IT" smtClean="0"/>
              <a:t>19</a:t>
            </a:fld>
            <a:endParaRPr lang="it-IT"/>
          </a:p>
        </p:txBody>
      </p:sp>
    </p:spTree>
    <p:extLst>
      <p:ext uri="{BB962C8B-B14F-4D97-AF65-F5344CB8AC3E}">
        <p14:creationId xmlns:p14="http://schemas.microsoft.com/office/powerpoint/2010/main" val="3669466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it-IT" dirty="0"/>
          </a:p>
        </p:txBody>
      </p:sp>
      <p:sp>
        <p:nvSpPr>
          <p:cNvPr id="4" name="Espace réservé du numéro de diapositive 3"/>
          <p:cNvSpPr>
            <a:spLocks noGrp="1"/>
          </p:cNvSpPr>
          <p:nvPr>
            <p:ph type="sldNum" sz="quarter" idx="5"/>
          </p:nvPr>
        </p:nvSpPr>
        <p:spPr/>
        <p:txBody>
          <a:bodyPr/>
          <a:lstStyle/>
          <a:p>
            <a:fld id="{39F54BB7-280C-A94F-8CE2-23F06435C35D}" type="slidenum">
              <a:rPr lang="it-IT" smtClean="0"/>
              <a:t>21</a:t>
            </a:fld>
            <a:endParaRPr lang="it-IT"/>
          </a:p>
        </p:txBody>
      </p:sp>
    </p:spTree>
    <p:extLst>
      <p:ext uri="{BB962C8B-B14F-4D97-AF65-F5344CB8AC3E}">
        <p14:creationId xmlns:p14="http://schemas.microsoft.com/office/powerpoint/2010/main" val="2231372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it-IT" dirty="0"/>
          </a:p>
        </p:txBody>
      </p:sp>
      <p:sp>
        <p:nvSpPr>
          <p:cNvPr id="4" name="Espace réservé du numéro de diapositive 3"/>
          <p:cNvSpPr>
            <a:spLocks noGrp="1"/>
          </p:cNvSpPr>
          <p:nvPr>
            <p:ph type="sldNum" sz="quarter" idx="5"/>
          </p:nvPr>
        </p:nvSpPr>
        <p:spPr/>
        <p:txBody>
          <a:bodyPr/>
          <a:lstStyle/>
          <a:p>
            <a:fld id="{39F54BB7-280C-A94F-8CE2-23F06435C35D}" type="slidenum">
              <a:rPr lang="it-IT" smtClean="0"/>
              <a:t>23</a:t>
            </a:fld>
            <a:endParaRPr lang="it-IT"/>
          </a:p>
        </p:txBody>
      </p:sp>
    </p:spTree>
    <p:extLst>
      <p:ext uri="{BB962C8B-B14F-4D97-AF65-F5344CB8AC3E}">
        <p14:creationId xmlns:p14="http://schemas.microsoft.com/office/powerpoint/2010/main" val="1092899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it-IT" dirty="0"/>
          </a:p>
        </p:txBody>
      </p:sp>
      <p:sp>
        <p:nvSpPr>
          <p:cNvPr id="4" name="Espace réservé du numéro de diapositive 3"/>
          <p:cNvSpPr>
            <a:spLocks noGrp="1"/>
          </p:cNvSpPr>
          <p:nvPr>
            <p:ph type="sldNum" sz="quarter" idx="5"/>
          </p:nvPr>
        </p:nvSpPr>
        <p:spPr/>
        <p:txBody>
          <a:bodyPr/>
          <a:lstStyle/>
          <a:p>
            <a:fld id="{39F54BB7-280C-A94F-8CE2-23F06435C35D}" type="slidenum">
              <a:rPr lang="it-IT" smtClean="0"/>
              <a:t>2</a:t>
            </a:fld>
            <a:endParaRPr lang="it-IT"/>
          </a:p>
        </p:txBody>
      </p:sp>
    </p:spTree>
    <p:extLst>
      <p:ext uri="{BB962C8B-B14F-4D97-AF65-F5344CB8AC3E}">
        <p14:creationId xmlns:p14="http://schemas.microsoft.com/office/powerpoint/2010/main" val="1683535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it-IT" dirty="0"/>
          </a:p>
        </p:txBody>
      </p:sp>
      <p:sp>
        <p:nvSpPr>
          <p:cNvPr id="4" name="Espace réservé du numéro de diapositive 3"/>
          <p:cNvSpPr>
            <a:spLocks noGrp="1"/>
          </p:cNvSpPr>
          <p:nvPr>
            <p:ph type="sldNum" sz="quarter" idx="5"/>
          </p:nvPr>
        </p:nvSpPr>
        <p:spPr/>
        <p:txBody>
          <a:bodyPr/>
          <a:lstStyle/>
          <a:p>
            <a:fld id="{CD87A856-D4B8-1043-B23F-1B470E17458C}" type="slidenum">
              <a:rPr lang="fr-FR" smtClean="0"/>
              <a:t>3</a:t>
            </a:fld>
            <a:endParaRPr lang="fr-FR"/>
          </a:p>
        </p:txBody>
      </p:sp>
    </p:spTree>
    <p:extLst>
      <p:ext uri="{BB962C8B-B14F-4D97-AF65-F5344CB8AC3E}">
        <p14:creationId xmlns:p14="http://schemas.microsoft.com/office/powerpoint/2010/main" val="1016668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it-IT" dirty="0"/>
          </a:p>
        </p:txBody>
      </p:sp>
      <p:sp>
        <p:nvSpPr>
          <p:cNvPr id="4" name="Espace réservé du numéro de diapositive 3"/>
          <p:cNvSpPr>
            <a:spLocks noGrp="1"/>
          </p:cNvSpPr>
          <p:nvPr>
            <p:ph type="sldNum" sz="quarter" idx="5"/>
          </p:nvPr>
        </p:nvSpPr>
        <p:spPr/>
        <p:txBody>
          <a:bodyPr/>
          <a:lstStyle/>
          <a:p>
            <a:fld id="{39F54BB7-280C-A94F-8CE2-23F06435C35D}" type="slidenum">
              <a:rPr lang="it-IT" smtClean="0"/>
              <a:t>5</a:t>
            </a:fld>
            <a:endParaRPr lang="it-IT"/>
          </a:p>
        </p:txBody>
      </p:sp>
    </p:spTree>
    <p:extLst>
      <p:ext uri="{BB962C8B-B14F-4D97-AF65-F5344CB8AC3E}">
        <p14:creationId xmlns:p14="http://schemas.microsoft.com/office/powerpoint/2010/main" val="2005213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it-IT" dirty="0"/>
          </a:p>
        </p:txBody>
      </p:sp>
      <p:sp>
        <p:nvSpPr>
          <p:cNvPr id="4" name="Espace réservé du numéro de diapositive 3"/>
          <p:cNvSpPr>
            <a:spLocks noGrp="1"/>
          </p:cNvSpPr>
          <p:nvPr>
            <p:ph type="sldNum" sz="quarter" idx="5"/>
          </p:nvPr>
        </p:nvSpPr>
        <p:spPr/>
        <p:txBody>
          <a:bodyPr/>
          <a:lstStyle/>
          <a:p>
            <a:fld id="{39F54BB7-280C-A94F-8CE2-23F06435C35D}" type="slidenum">
              <a:rPr lang="it-IT" smtClean="0"/>
              <a:t>6</a:t>
            </a:fld>
            <a:endParaRPr lang="it-IT"/>
          </a:p>
        </p:txBody>
      </p:sp>
    </p:spTree>
    <p:extLst>
      <p:ext uri="{BB962C8B-B14F-4D97-AF65-F5344CB8AC3E}">
        <p14:creationId xmlns:p14="http://schemas.microsoft.com/office/powerpoint/2010/main" val="4167781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it-IT" dirty="0"/>
          </a:p>
        </p:txBody>
      </p:sp>
      <p:sp>
        <p:nvSpPr>
          <p:cNvPr id="4" name="Espace réservé du numéro de diapositive 3"/>
          <p:cNvSpPr>
            <a:spLocks noGrp="1"/>
          </p:cNvSpPr>
          <p:nvPr>
            <p:ph type="sldNum" sz="quarter" idx="5"/>
          </p:nvPr>
        </p:nvSpPr>
        <p:spPr/>
        <p:txBody>
          <a:bodyPr/>
          <a:lstStyle/>
          <a:p>
            <a:fld id="{CD87A856-D4B8-1043-B23F-1B470E17458C}" type="slidenum">
              <a:rPr lang="fr-FR" smtClean="0"/>
              <a:t>9</a:t>
            </a:fld>
            <a:endParaRPr lang="fr-FR"/>
          </a:p>
        </p:txBody>
      </p:sp>
    </p:spTree>
    <p:extLst>
      <p:ext uri="{BB962C8B-B14F-4D97-AF65-F5344CB8AC3E}">
        <p14:creationId xmlns:p14="http://schemas.microsoft.com/office/powerpoint/2010/main" val="3781032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F98F9D6D-B056-5E44-AB52-4F7298AC3E94}" type="slidenum">
              <a:rPr lang="it-IT" smtClean="0"/>
              <a:pPr/>
              <a:t>10</a:t>
            </a:fld>
            <a:endParaRPr lang="it-IT"/>
          </a:p>
        </p:txBody>
      </p:sp>
    </p:spTree>
    <p:extLst>
      <p:ext uri="{BB962C8B-B14F-4D97-AF65-F5344CB8AC3E}">
        <p14:creationId xmlns:p14="http://schemas.microsoft.com/office/powerpoint/2010/main" val="925602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it-IT" dirty="0"/>
          </a:p>
        </p:txBody>
      </p:sp>
      <p:sp>
        <p:nvSpPr>
          <p:cNvPr id="4" name="Espace réservé du numéro de diapositive 3"/>
          <p:cNvSpPr>
            <a:spLocks noGrp="1"/>
          </p:cNvSpPr>
          <p:nvPr>
            <p:ph type="sldNum" sz="quarter" idx="5"/>
          </p:nvPr>
        </p:nvSpPr>
        <p:spPr/>
        <p:txBody>
          <a:bodyPr/>
          <a:lstStyle/>
          <a:p>
            <a:fld id="{39F54BB7-280C-A94F-8CE2-23F06435C35D}" type="slidenum">
              <a:rPr lang="it-IT" smtClean="0"/>
              <a:t>13</a:t>
            </a:fld>
            <a:endParaRPr lang="it-IT"/>
          </a:p>
        </p:txBody>
      </p:sp>
    </p:spTree>
    <p:extLst>
      <p:ext uri="{BB962C8B-B14F-4D97-AF65-F5344CB8AC3E}">
        <p14:creationId xmlns:p14="http://schemas.microsoft.com/office/powerpoint/2010/main" val="2504618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it-IT" dirty="0"/>
          </a:p>
        </p:txBody>
      </p:sp>
      <p:sp>
        <p:nvSpPr>
          <p:cNvPr id="4" name="Espace réservé du numéro de diapositive 3"/>
          <p:cNvSpPr>
            <a:spLocks noGrp="1"/>
          </p:cNvSpPr>
          <p:nvPr>
            <p:ph type="sldNum" sz="quarter" idx="5"/>
          </p:nvPr>
        </p:nvSpPr>
        <p:spPr/>
        <p:txBody>
          <a:bodyPr/>
          <a:lstStyle/>
          <a:p>
            <a:fld id="{CD87A856-D4B8-1043-B23F-1B470E17458C}" type="slidenum">
              <a:rPr lang="fr-FR" smtClean="0"/>
              <a:t>14</a:t>
            </a:fld>
            <a:endParaRPr lang="fr-FR"/>
          </a:p>
        </p:txBody>
      </p:sp>
    </p:spTree>
    <p:extLst>
      <p:ext uri="{BB962C8B-B14F-4D97-AF65-F5344CB8AC3E}">
        <p14:creationId xmlns:p14="http://schemas.microsoft.com/office/powerpoint/2010/main" val="744648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85B0FA-8B43-C543-9EB5-7918823BD6F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C867675-7B7C-F343-BFFA-4C648A926E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12F10A7-C795-0448-83C9-23ABF902CD9E}"/>
              </a:ext>
            </a:extLst>
          </p:cNvPr>
          <p:cNvSpPr>
            <a:spLocks noGrp="1"/>
          </p:cNvSpPr>
          <p:nvPr>
            <p:ph type="dt" sz="half" idx="10"/>
          </p:nvPr>
        </p:nvSpPr>
        <p:spPr/>
        <p:txBody>
          <a:bodyPr/>
          <a:lstStyle/>
          <a:p>
            <a:fld id="{E9518F68-27B6-8342-99AB-32C90A3A219D}" type="datetime1">
              <a:rPr lang="fr-FR" smtClean="0"/>
              <a:t>18/05/2020</a:t>
            </a:fld>
            <a:endParaRPr lang="fr-FR"/>
          </a:p>
        </p:txBody>
      </p:sp>
      <p:sp>
        <p:nvSpPr>
          <p:cNvPr id="5" name="Espace réservé du pied de page 4">
            <a:extLst>
              <a:ext uri="{FF2B5EF4-FFF2-40B4-BE49-F238E27FC236}">
                <a16:creationId xmlns:a16="http://schemas.microsoft.com/office/drawing/2014/main" id="{51C88E5B-E5D0-3249-9710-22FFFAE92BE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9D5FF5E-A08C-B942-A88A-76C41E8F64FA}"/>
              </a:ext>
            </a:extLst>
          </p:cNvPr>
          <p:cNvSpPr>
            <a:spLocks noGrp="1"/>
          </p:cNvSpPr>
          <p:nvPr>
            <p:ph type="sldNum" sz="quarter" idx="12"/>
          </p:nvPr>
        </p:nvSpPr>
        <p:spPr/>
        <p:txBody>
          <a:bodyPr/>
          <a:lstStyle/>
          <a:p>
            <a:fld id="{473DAE95-8382-BB4F-AA56-DD5979AB0BAB}" type="slidenum">
              <a:rPr lang="fr-FR" smtClean="0"/>
              <a:t>‹N°›</a:t>
            </a:fld>
            <a:endParaRPr lang="fr-FR"/>
          </a:p>
        </p:txBody>
      </p:sp>
    </p:spTree>
    <p:extLst>
      <p:ext uri="{BB962C8B-B14F-4D97-AF65-F5344CB8AC3E}">
        <p14:creationId xmlns:p14="http://schemas.microsoft.com/office/powerpoint/2010/main" val="2566350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C8CC2C-30E3-9549-BB46-5AD883E2C86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C53A16F-F0A8-0343-8727-870141B3A65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F29D032-855A-BA48-84A1-2861F650C126}"/>
              </a:ext>
            </a:extLst>
          </p:cNvPr>
          <p:cNvSpPr>
            <a:spLocks noGrp="1"/>
          </p:cNvSpPr>
          <p:nvPr>
            <p:ph type="dt" sz="half" idx="10"/>
          </p:nvPr>
        </p:nvSpPr>
        <p:spPr/>
        <p:txBody>
          <a:bodyPr/>
          <a:lstStyle/>
          <a:p>
            <a:fld id="{991457B0-19F9-304F-95FF-0763A250D883}" type="datetime1">
              <a:rPr lang="fr-FR" smtClean="0"/>
              <a:t>18/05/2020</a:t>
            </a:fld>
            <a:endParaRPr lang="fr-FR"/>
          </a:p>
        </p:txBody>
      </p:sp>
      <p:sp>
        <p:nvSpPr>
          <p:cNvPr id="5" name="Espace réservé du pied de page 4">
            <a:extLst>
              <a:ext uri="{FF2B5EF4-FFF2-40B4-BE49-F238E27FC236}">
                <a16:creationId xmlns:a16="http://schemas.microsoft.com/office/drawing/2014/main" id="{EC3F353E-0E2C-AE43-957A-E77A16AD841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47D07B2-F675-1046-AFED-61FC612EC179}"/>
              </a:ext>
            </a:extLst>
          </p:cNvPr>
          <p:cNvSpPr>
            <a:spLocks noGrp="1"/>
          </p:cNvSpPr>
          <p:nvPr>
            <p:ph type="sldNum" sz="quarter" idx="12"/>
          </p:nvPr>
        </p:nvSpPr>
        <p:spPr/>
        <p:txBody>
          <a:bodyPr/>
          <a:lstStyle/>
          <a:p>
            <a:fld id="{473DAE95-8382-BB4F-AA56-DD5979AB0BAB}" type="slidenum">
              <a:rPr lang="fr-FR" smtClean="0"/>
              <a:t>‹N°›</a:t>
            </a:fld>
            <a:endParaRPr lang="fr-FR"/>
          </a:p>
        </p:txBody>
      </p:sp>
    </p:spTree>
    <p:extLst>
      <p:ext uri="{BB962C8B-B14F-4D97-AF65-F5344CB8AC3E}">
        <p14:creationId xmlns:p14="http://schemas.microsoft.com/office/powerpoint/2010/main" val="1613191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802BE88-A650-FD4F-9A9F-0713DDA76B1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29EBFC3-589A-4143-87F9-17183369C37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CE273DF-CADA-C642-A70A-516B5034E1B2}"/>
              </a:ext>
            </a:extLst>
          </p:cNvPr>
          <p:cNvSpPr>
            <a:spLocks noGrp="1"/>
          </p:cNvSpPr>
          <p:nvPr>
            <p:ph type="dt" sz="half" idx="10"/>
          </p:nvPr>
        </p:nvSpPr>
        <p:spPr/>
        <p:txBody>
          <a:bodyPr/>
          <a:lstStyle/>
          <a:p>
            <a:fld id="{A99FB4C8-0C50-B347-8F6D-3279BB9677ED}" type="datetime1">
              <a:rPr lang="fr-FR" smtClean="0"/>
              <a:t>18/05/2020</a:t>
            </a:fld>
            <a:endParaRPr lang="fr-FR"/>
          </a:p>
        </p:txBody>
      </p:sp>
      <p:sp>
        <p:nvSpPr>
          <p:cNvPr id="5" name="Espace réservé du pied de page 4">
            <a:extLst>
              <a:ext uri="{FF2B5EF4-FFF2-40B4-BE49-F238E27FC236}">
                <a16:creationId xmlns:a16="http://schemas.microsoft.com/office/drawing/2014/main" id="{BFF8366C-A6FC-6645-9813-CB4586B5767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733420E-1268-2647-B618-078E1ADB07B0}"/>
              </a:ext>
            </a:extLst>
          </p:cNvPr>
          <p:cNvSpPr>
            <a:spLocks noGrp="1"/>
          </p:cNvSpPr>
          <p:nvPr>
            <p:ph type="sldNum" sz="quarter" idx="12"/>
          </p:nvPr>
        </p:nvSpPr>
        <p:spPr/>
        <p:txBody>
          <a:bodyPr/>
          <a:lstStyle/>
          <a:p>
            <a:fld id="{473DAE95-8382-BB4F-AA56-DD5979AB0BAB}" type="slidenum">
              <a:rPr lang="fr-FR" smtClean="0"/>
              <a:t>‹N°›</a:t>
            </a:fld>
            <a:endParaRPr lang="fr-FR"/>
          </a:p>
        </p:txBody>
      </p:sp>
    </p:spTree>
    <p:extLst>
      <p:ext uri="{BB962C8B-B14F-4D97-AF65-F5344CB8AC3E}">
        <p14:creationId xmlns:p14="http://schemas.microsoft.com/office/powerpoint/2010/main" val="35485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C39514-A949-B64B-832D-8C2B9BB52EE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D4C4648-D89E-A14A-868F-2081C9F8AC2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918300C-CA1B-B44D-A82C-79D88F42AB28}"/>
              </a:ext>
            </a:extLst>
          </p:cNvPr>
          <p:cNvSpPr>
            <a:spLocks noGrp="1"/>
          </p:cNvSpPr>
          <p:nvPr>
            <p:ph type="dt" sz="half" idx="10"/>
          </p:nvPr>
        </p:nvSpPr>
        <p:spPr/>
        <p:txBody>
          <a:bodyPr/>
          <a:lstStyle/>
          <a:p>
            <a:fld id="{5A1E870D-61AA-C147-BE1A-FDE3C6985028}" type="datetime1">
              <a:rPr lang="fr-FR" smtClean="0"/>
              <a:t>18/05/2020</a:t>
            </a:fld>
            <a:endParaRPr lang="fr-FR"/>
          </a:p>
        </p:txBody>
      </p:sp>
      <p:sp>
        <p:nvSpPr>
          <p:cNvPr id="5" name="Espace réservé du pied de page 4">
            <a:extLst>
              <a:ext uri="{FF2B5EF4-FFF2-40B4-BE49-F238E27FC236}">
                <a16:creationId xmlns:a16="http://schemas.microsoft.com/office/drawing/2014/main" id="{4479DCB0-E46A-764E-91C4-FA3A60F5D96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7D455A5-9F9B-C94D-AE59-2710A672B360}"/>
              </a:ext>
            </a:extLst>
          </p:cNvPr>
          <p:cNvSpPr>
            <a:spLocks noGrp="1"/>
          </p:cNvSpPr>
          <p:nvPr>
            <p:ph type="sldNum" sz="quarter" idx="12"/>
          </p:nvPr>
        </p:nvSpPr>
        <p:spPr/>
        <p:txBody>
          <a:bodyPr/>
          <a:lstStyle/>
          <a:p>
            <a:fld id="{473DAE95-8382-BB4F-AA56-DD5979AB0BAB}" type="slidenum">
              <a:rPr lang="fr-FR" smtClean="0"/>
              <a:t>‹N°›</a:t>
            </a:fld>
            <a:endParaRPr lang="fr-FR"/>
          </a:p>
        </p:txBody>
      </p:sp>
    </p:spTree>
    <p:extLst>
      <p:ext uri="{BB962C8B-B14F-4D97-AF65-F5344CB8AC3E}">
        <p14:creationId xmlns:p14="http://schemas.microsoft.com/office/powerpoint/2010/main" val="487651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9C3216-4FE4-9B40-9928-166C5B91C9E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5385772-F097-614B-8BBB-6EFE1A8E97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1622FD6-2449-CF43-8B70-7F1D9F10CF57}"/>
              </a:ext>
            </a:extLst>
          </p:cNvPr>
          <p:cNvSpPr>
            <a:spLocks noGrp="1"/>
          </p:cNvSpPr>
          <p:nvPr>
            <p:ph type="dt" sz="half" idx="10"/>
          </p:nvPr>
        </p:nvSpPr>
        <p:spPr/>
        <p:txBody>
          <a:bodyPr/>
          <a:lstStyle/>
          <a:p>
            <a:fld id="{56EA3643-FC25-3148-816E-3472282B0B10}" type="datetime1">
              <a:rPr lang="fr-FR" smtClean="0"/>
              <a:t>18/05/2020</a:t>
            </a:fld>
            <a:endParaRPr lang="fr-FR"/>
          </a:p>
        </p:txBody>
      </p:sp>
      <p:sp>
        <p:nvSpPr>
          <p:cNvPr id="5" name="Espace réservé du pied de page 4">
            <a:extLst>
              <a:ext uri="{FF2B5EF4-FFF2-40B4-BE49-F238E27FC236}">
                <a16:creationId xmlns:a16="http://schemas.microsoft.com/office/drawing/2014/main" id="{C52EB3F9-1814-9E47-A96F-4ACD140A363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ED956F9-D579-D644-8518-8593F4B771C3}"/>
              </a:ext>
            </a:extLst>
          </p:cNvPr>
          <p:cNvSpPr>
            <a:spLocks noGrp="1"/>
          </p:cNvSpPr>
          <p:nvPr>
            <p:ph type="sldNum" sz="quarter" idx="12"/>
          </p:nvPr>
        </p:nvSpPr>
        <p:spPr/>
        <p:txBody>
          <a:bodyPr/>
          <a:lstStyle/>
          <a:p>
            <a:fld id="{473DAE95-8382-BB4F-AA56-DD5979AB0BAB}" type="slidenum">
              <a:rPr lang="fr-FR" smtClean="0"/>
              <a:t>‹N°›</a:t>
            </a:fld>
            <a:endParaRPr lang="fr-FR"/>
          </a:p>
        </p:txBody>
      </p:sp>
    </p:spTree>
    <p:extLst>
      <p:ext uri="{BB962C8B-B14F-4D97-AF65-F5344CB8AC3E}">
        <p14:creationId xmlns:p14="http://schemas.microsoft.com/office/powerpoint/2010/main" val="1438868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06D9F2-1492-EB4D-82F5-C0C9FBA0BE2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858B7D0-152D-D341-B723-8BEE8F07F28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CF5A8F2-4241-824B-ADE3-18AB2869CC5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0D22CE2-3648-A24A-83D3-2C74E93CFE6A}"/>
              </a:ext>
            </a:extLst>
          </p:cNvPr>
          <p:cNvSpPr>
            <a:spLocks noGrp="1"/>
          </p:cNvSpPr>
          <p:nvPr>
            <p:ph type="dt" sz="half" idx="10"/>
          </p:nvPr>
        </p:nvSpPr>
        <p:spPr/>
        <p:txBody>
          <a:bodyPr/>
          <a:lstStyle/>
          <a:p>
            <a:fld id="{95F5735D-4A1A-5248-9F0F-EFE1ED04F896}" type="datetime1">
              <a:rPr lang="fr-FR" smtClean="0"/>
              <a:t>18/05/2020</a:t>
            </a:fld>
            <a:endParaRPr lang="fr-FR"/>
          </a:p>
        </p:txBody>
      </p:sp>
      <p:sp>
        <p:nvSpPr>
          <p:cNvPr id="6" name="Espace réservé du pied de page 5">
            <a:extLst>
              <a:ext uri="{FF2B5EF4-FFF2-40B4-BE49-F238E27FC236}">
                <a16:creationId xmlns:a16="http://schemas.microsoft.com/office/drawing/2014/main" id="{738A70C4-C99C-9D43-BD87-C2AEA8F3D18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9DF68EE-0639-DC4B-90E0-93274A1069DD}"/>
              </a:ext>
            </a:extLst>
          </p:cNvPr>
          <p:cNvSpPr>
            <a:spLocks noGrp="1"/>
          </p:cNvSpPr>
          <p:nvPr>
            <p:ph type="sldNum" sz="quarter" idx="12"/>
          </p:nvPr>
        </p:nvSpPr>
        <p:spPr/>
        <p:txBody>
          <a:bodyPr/>
          <a:lstStyle/>
          <a:p>
            <a:fld id="{473DAE95-8382-BB4F-AA56-DD5979AB0BAB}" type="slidenum">
              <a:rPr lang="fr-FR" smtClean="0"/>
              <a:t>‹N°›</a:t>
            </a:fld>
            <a:endParaRPr lang="fr-FR"/>
          </a:p>
        </p:txBody>
      </p:sp>
    </p:spTree>
    <p:extLst>
      <p:ext uri="{BB962C8B-B14F-4D97-AF65-F5344CB8AC3E}">
        <p14:creationId xmlns:p14="http://schemas.microsoft.com/office/powerpoint/2010/main" val="1913580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C7B135-5C0D-1B42-964A-94037AC15C3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85200E4-A48B-004B-A976-05BA76E5C4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89F2538-117E-E24D-9F29-DE766AC552A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A4D81C8-1CAB-6D4A-84DF-FF0337E151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0B8454F-75E3-464E-A67D-E6FE3907DE0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8FC1A34-3726-A741-B00F-C620CA5BFD1E}"/>
              </a:ext>
            </a:extLst>
          </p:cNvPr>
          <p:cNvSpPr>
            <a:spLocks noGrp="1"/>
          </p:cNvSpPr>
          <p:nvPr>
            <p:ph type="dt" sz="half" idx="10"/>
          </p:nvPr>
        </p:nvSpPr>
        <p:spPr/>
        <p:txBody>
          <a:bodyPr/>
          <a:lstStyle/>
          <a:p>
            <a:fld id="{639BBBB6-768E-1444-A9B3-57399F263200}" type="datetime1">
              <a:rPr lang="fr-FR" smtClean="0"/>
              <a:t>18/05/2020</a:t>
            </a:fld>
            <a:endParaRPr lang="fr-FR"/>
          </a:p>
        </p:txBody>
      </p:sp>
      <p:sp>
        <p:nvSpPr>
          <p:cNvPr id="8" name="Espace réservé du pied de page 7">
            <a:extLst>
              <a:ext uri="{FF2B5EF4-FFF2-40B4-BE49-F238E27FC236}">
                <a16:creationId xmlns:a16="http://schemas.microsoft.com/office/drawing/2014/main" id="{AF374971-3131-4940-95D5-33588AB99FE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7263D38-FA13-9B49-A61B-96283190D61E}"/>
              </a:ext>
            </a:extLst>
          </p:cNvPr>
          <p:cNvSpPr>
            <a:spLocks noGrp="1"/>
          </p:cNvSpPr>
          <p:nvPr>
            <p:ph type="sldNum" sz="quarter" idx="12"/>
          </p:nvPr>
        </p:nvSpPr>
        <p:spPr/>
        <p:txBody>
          <a:bodyPr/>
          <a:lstStyle/>
          <a:p>
            <a:fld id="{473DAE95-8382-BB4F-AA56-DD5979AB0BAB}" type="slidenum">
              <a:rPr lang="fr-FR" smtClean="0"/>
              <a:t>‹N°›</a:t>
            </a:fld>
            <a:endParaRPr lang="fr-FR"/>
          </a:p>
        </p:txBody>
      </p:sp>
    </p:spTree>
    <p:extLst>
      <p:ext uri="{BB962C8B-B14F-4D97-AF65-F5344CB8AC3E}">
        <p14:creationId xmlns:p14="http://schemas.microsoft.com/office/powerpoint/2010/main" val="4054537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2ED2BF-3492-224D-A8B7-B351F24F66F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9BB9E1B-A0C8-B84E-875A-36F240DFEB66}"/>
              </a:ext>
            </a:extLst>
          </p:cNvPr>
          <p:cNvSpPr>
            <a:spLocks noGrp="1"/>
          </p:cNvSpPr>
          <p:nvPr>
            <p:ph type="dt" sz="half" idx="10"/>
          </p:nvPr>
        </p:nvSpPr>
        <p:spPr/>
        <p:txBody>
          <a:bodyPr/>
          <a:lstStyle/>
          <a:p>
            <a:fld id="{CD3CFF54-3236-E44D-B747-ABF11A2ABE2A}" type="datetime1">
              <a:rPr lang="fr-FR" smtClean="0"/>
              <a:t>18/05/2020</a:t>
            </a:fld>
            <a:endParaRPr lang="fr-FR"/>
          </a:p>
        </p:txBody>
      </p:sp>
      <p:sp>
        <p:nvSpPr>
          <p:cNvPr id="4" name="Espace réservé du pied de page 3">
            <a:extLst>
              <a:ext uri="{FF2B5EF4-FFF2-40B4-BE49-F238E27FC236}">
                <a16:creationId xmlns:a16="http://schemas.microsoft.com/office/drawing/2014/main" id="{CF88A7B2-1AF0-E543-A161-4B4B071885F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8B6EBD4-56B3-D446-BB0D-DD416141F503}"/>
              </a:ext>
            </a:extLst>
          </p:cNvPr>
          <p:cNvSpPr>
            <a:spLocks noGrp="1"/>
          </p:cNvSpPr>
          <p:nvPr>
            <p:ph type="sldNum" sz="quarter" idx="12"/>
          </p:nvPr>
        </p:nvSpPr>
        <p:spPr/>
        <p:txBody>
          <a:bodyPr/>
          <a:lstStyle/>
          <a:p>
            <a:fld id="{473DAE95-8382-BB4F-AA56-DD5979AB0BAB}" type="slidenum">
              <a:rPr lang="fr-FR" smtClean="0"/>
              <a:t>‹N°›</a:t>
            </a:fld>
            <a:endParaRPr lang="fr-FR"/>
          </a:p>
        </p:txBody>
      </p:sp>
    </p:spTree>
    <p:extLst>
      <p:ext uri="{BB962C8B-B14F-4D97-AF65-F5344CB8AC3E}">
        <p14:creationId xmlns:p14="http://schemas.microsoft.com/office/powerpoint/2010/main" val="3072069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9B4975E-41C6-9240-9760-2C73DC195B49}"/>
              </a:ext>
            </a:extLst>
          </p:cNvPr>
          <p:cNvSpPr>
            <a:spLocks noGrp="1"/>
          </p:cNvSpPr>
          <p:nvPr>
            <p:ph type="dt" sz="half" idx="10"/>
          </p:nvPr>
        </p:nvSpPr>
        <p:spPr/>
        <p:txBody>
          <a:bodyPr/>
          <a:lstStyle/>
          <a:p>
            <a:fld id="{E78670DC-2793-7E44-869E-2A73E226ED54}" type="datetime1">
              <a:rPr lang="fr-FR" smtClean="0"/>
              <a:t>18/05/2020</a:t>
            </a:fld>
            <a:endParaRPr lang="fr-FR"/>
          </a:p>
        </p:txBody>
      </p:sp>
      <p:sp>
        <p:nvSpPr>
          <p:cNvPr id="3" name="Espace réservé du pied de page 2">
            <a:extLst>
              <a:ext uri="{FF2B5EF4-FFF2-40B4-BE49-F238E27FC236}">
                <a16:creationId xmlns:a16="http://schemas.microsoft.com/office/drawing/2014/main" id="{C9375C68-B3B1-2243-B981-A767506BDC8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50D283C-C453-CA44-8068-65E96A4881C4}"/>
              </a:ext>
            </a:extLst>
          </p:cNvPr>
          <p:cNvSpPr>
            <a:spLocks noGrp="1"/>
          </p:cNvSpPr>
          <p:nvPr>
            <p:ph type="sldNum" sz="quarter" idx="12"/>
          </p:nvPr>
        </p:nvSpPr>
        <p:spPr/>
        <p:txBody>
          <a:bodyPr/>
          <a:lstStyle/>
          <a:p>
            <a:fld id="{473DAE95-8382-BB4F-AA56-DD5979AB0BAB}" type="slidenum">
              <a:rPr lang="fr-FR" smtClean="0"/>
              <a:t>‹N°›</a:t>
            </a:fld>
            <a:endParaRPr lang="fr-FR"/>
          </a:p>
        </p:txBody>
      </p:sp>
    </p:spTree>
    <p:extLst>
      <p:ext uri="{BB962C8B-B14F-4D97-AF65-F5344CB8AC3E}">
        <p14:creationId xmlns:p14="http://schemas.microsoft.com/office/powerpoint/2010/main" val="469495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9727E7-B973-CD4B-B806-C2C9DB9C59B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C45F506-7DB3-C843-BC71-6C0E1584F7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7D17560-A929-6846-8900-D0D0A82293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FE861C3-F3E3-B645-9F57-CCF84BA742AA}"/>
              </a:ext>
            </a:extLst>
          </p:cNvPr>
          <p:cNvSpPr>
            <a:spLocks noGrp="1"/>
          </p:cNvSpPr>
          <p:nvPr>
            <p:ph type="dt" sz="half" idx="10"/>
          </p:nvPr>
        </p:nvSpPr>
        <p:spPr/>
        <p:txBody>
          <a:bodyPr/>
          <a:lstStyle/>
          <a:p>
            <a:fld id="{C5DC3A16-4A39-B84F-B860-FF4DC81BE6CC}" type="datetime1">
              <a:rPr lang="fr-FR" smtClean="0"/>
              <a:t>18/05/2020</a:t>
            </a:fld>
            <a:endParaRPr lang="fr-FR"/>
          </a:p>
        </p:txBody>
      </p:sp>
      <p:sp>
        <p:nvSpPr>
          <p:cNvPr id="6" name="Espace réservé du pied de page 5">
            <a:extLst>
              <a:ext uri="{FF2B5EF4-FFF2-40B4-BE49-F238E27FC236}">
                <a16:creationId xmlns:a16="http://schemas.microsoft.com/office/drawing/2014/main" id="{08C440A6-9368-1140-BA19-1665BDC16AF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DD5FF0E-176B-E64D-BBCF-48220F8562F4}"/>
              </a:ext>
            </a:extLst>
          </p:cNvPr>
          <p:cNvSpPr>
            <a:spLocks noGrp="1"/>
          </p:cNvSpPr>
          <p:nvPr>
            <p:ph type="sldNum" sz="quarter" idx="12"/>
          </p:nvPr>
        </p:nvSpPr>
        <p:spPr/>
        <p:txBody>
          <a:bodyPr/>
          <a:lstStyle/>
          <a:p>
            <a:fld id="{473DAE95-8382-BB4F-AA56-DD5979AB0BAB}" type="slidenum">
              <a:rPr lang="fr-FR" smtClean="0"/>
              <a:t>‹N°›</a:t>
            </a:fld>
            <a:endParaRPr lang="fr-FR"/>
          </a:p>
        </p:txBody>
      </p:sp>
    </p:spTree>
    <p:extLst>
      <p:ext uri="{BB962C8B-B14F-4D97-AF65-F5344CB8AC3E}">
        <p14:creationId xmlns:p14="http://schemas.microsoft.com/office/powerpoint/2010/main" val="2705443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5D279B-958D-0142-ACC5-6A35240DDD8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179E148-D82D-754D-B53E-D7FCA094FA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CF99815-F874-6740-B6C4-E8A69CFF7B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8603A1A-5B2F-7641-93E3-EB563CBB72FA}"/>
              </a:ext>
            </a:extLst>
          </p:cNvPr>
          <p:cNvSpPr>
            <a:spLocks noGrp="1"/>
          </p:cNvSpPr>
          <p:nvPr>
            <p:ph type="dt" sz="half" idx="10"/>
          </p:nvPr>
        </p:nvSpPr>
        <p:spPr/>
        <p:txBody>
          <a:bodyPr/>
          <a:lstStyle/>
          <a:p>
            <a:fld id="{57185AD9-C3E7-4D4B-B56D-FB19B7D98BF0}" type="datetime1">
              <a:rPr lang="fr-FR" smtClean="0"/>
              <a:t>18/05/2020</a:t>
            </a:fld>
            <a:endParaRPr lang="fr-FR"/>
          </a:p>
        </p:txBody>
      </p:sp>
      <p:sp>
        <p:nvSpPr>
          <p:cNvPr id="6" name="Espace réservé du pied de page 5">
            <a:extLst>
              <a:ext uri="{FF2B5EF4-FFF2-40B4-BE49-F238E27FC236}">
                <a16:creationId xmlns:a16="http://schemas.microsoft.com/office/drawing/2014/main" id="{B36660FC-3959-0E4E-A9A0-4EEA9E1D762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2241653-8CB1-CB4A-9FA2-CEE8ECC9DC10}"/>
              </a:ext>
            </a:extLst>
          </p:cNvPr>
          <p:cNvSpPr>
            <a:spLocks noGrp="1"/>
          </p:cNvSpPr>
          <p:nvPr>
            <p:ph type="sldNum" sz="quarter" idx="12"/>
          </p:nvPr>
        </p:nvSpPr>
        <p:spPr/>
        <p:txBody>
          <a:bodyPr/>
          <a:lstStyle/>
          <a:p>
            <a:fld id="{473DAE95-8382-BB4F-AA56-DD5979AB0BAB}" type="slidenum">
              <a:rPr lang="fr-FR" smtClean="0"/>
              <a:t>‹N°›</a:t>
            </a:fld>
            <a:endParaRPr lang="fr-FR"/>
          </a:p>
        </p:txBody>
      </p:sp>
    </p:spTree>
    <p:extLst>
      <p:ext uri="{BB962C8B-B14F-4D97-AF65-F5344CB8AC3E}">
        <p14:creationId xmlns:p14="http://schemas.microsoft.com/office/powerpoint/2010/main" val="1488771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71A7558-1D85-4E41-A461-6BCBEA0F18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73BA752-D8CF-0045-A9EB-02C1DE1C16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0F080AE-87AF-D14E-BF8B-0955EC4B4A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138F2-47F1-E346-80B8-7DD01044AE33}" type="datetime1">
              <a:rPr lang="fr-FR" smtClean="0"/>
              <a:t>18/05/2020</a:t>
            </a:fld>
            <a:endParaRPr lang="fr-FR"/>
          </a:p>
        </p:txBody>
      </p:sp>
      <p:sp>
        <p:nvSpPr>
          <p:cNvPr id="5" name="Espace réservé du pied de page 4">
            <a:extLst>
              <a:ext uri="{FF2B5EF4-FFF2-40B4-BE49-F238E27FC236}">
                <a16:creationId xmlns:a16="http://schemas.microsoft.com/office/drawing/2014/main" id="{FA79F84C-C355-2849-9B3F-BFC67B24D4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A023AFF-CE91-014F-BBC9-19FB88C472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3DAE95-8382-BB4F-AA56-DD5979AB0BAB}" type="slidenum">
              <a:rPr lang="fr-FR" smtClean="0"/>
              <a:t>‹N°›</a:t>
            </a:fld>
            <a:endParaRPr lang="fr-FR"/>
          </a:p>
        </p:txBody>
      </p:sp>
    </p:spTree>
    <p:extLst>
      <p:ext uri="{BB962C8B-B14F-4D97-AF65-F5344CB8AC3E}">
        <p14:creationId xmlns:p14="http://schemas.microsoft.com/office/powerpoint/2010/main" val="1396051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AAD72A68-9AA6-CF45-8E48-D2E257271516}"/>
              </a:ext>
            </a:extLst>
          </p:cNvPr>
          <p:cNvSpPr>
            <a:spLocks noGrp="1"/>
          </p:cNvSpPr>
          <p:nvPr>
            <p:ph type="subTitle" idx="1"/>
          </p:nvPr>
        </p:nvSpPr>
        <p:spPr>
          <a:xfrm>
            <a:off x="873457" y="386862"/>
            <a:ext cx="10563367" cy="6041234"/>
          </a:xfrm>
        </p:spPr>
        <p:txBody>
          <a:bodyPr>
            <a:normAutofit/>
          </a:bodyPr>
          <a:lstStyle/>
          <a:p>
            <a:pPr algn="l"/>
            <a:endParaRPr lang="fr-FR" dirty="0"/>
          </a:p>
          <a:p>
            <a:r>
              <a:rPr lang="it-IT" sz="2800" b="1" dirty="0">
                <a:solidFill>
                  <a:srgbClr val="0070C0"/>
                </a:solidFill>
                <a:latin typeface="Times New Roman" panose="02020603050405020304" pitchFamily="18" charset="0"/>
                <a:cs typeface="Times New Roman" panose="02020603050405020304" pitchFamily="18" charset="0"/>
              </a:rPr>
              <a:t>Incontro organizzato da ‘</a:t>
            </a:r>
            <a:r>
              <a:rPr lang="it-IT" sz="2800" b="1" dirty="0" err="1">
                <a:solidFill>
                  <a:srgbClr val="0070C0"/>
                </a:solidFill>
                <a:latin typeface="Times New Roman" panose="02020603050405020304" pitchFamily="18" charset="0"/>
                <a:cs typeface="Times New Roman" panose="02020603050405020304" pitchFamily="18" charset="0"/>
              </a:rPr>
              <a:t>Extinction</a:t>
            </a:r>
            <a:r>
              <a:rPr lang="it-IT" sz="2800" b="1" dirty="0">
                <a:solidFill>
                  <a:srgbClr val="0070C0"/>
                </a:solidFill>
                <a:latin typeface="Times New Roman" panose="02020603050405020304" pitchFamily="18" charset="0"/>
                <a:cs typeface="Times New Roman" panose="02020603050405020304" pitchFamily="18" charset="0"/>
              </a:rPr>
              <a:t> </a:t>
            </a:r>
            <a:r>
              <a:rPr lang="it-IT" sz="2800" b="1" dirty="0" err="1">
                <a:solidFill>
                  <a:srgbClr val="0070C0"/>
                </a:solidFill>
                <a:latin typeface="Times New Roman" panose="02020603050405020304" pitchFamily="18" charset="0"/>
                <a:cs typeface="Times New Roman" panose="02020603050405020304" pitchFamily="18" charset="0"/>
              </a:rPr>
              <a:t>Rebellion</a:t>
            </a:r>
            <a:r>
              <a:rPr lang="it-IT" sz="2800" b="1" dirty="0">
                <a:solidFill>
                  <a:srgbClr val="0070C0"/>
                </a:solidFill>
                <a:latin typeface="Times New Roman" panose="02020603050405020304" pitchFamily="18" charset="0"/>
                <a:cs typeface="Times New Roman" panose="02020603050405020304" pitchFamily="18" charset="0"/>
              </a:rPr>
              <a:t> - Pace’</a:t>
            </a:r>
          </a:p>
          <a:p>
            <a:r>
              <a:rPr lang="it-IT" sz="2800" b="1" dirty="0">
                <a:solidFill>
                  <a:srgbClr val="0070C0"/>
                </a:solidFill>
                <a:latin typeface="Times New Roman" panose="02020603050405020304" pitchFamily="18" charset="0"/>
                <a:cs typeface="Times New Roman" panose="02020603050405020304" pitchFamily="18" charset="0"/>
              </a:rPr>
              <a:t>Promosso dai </a:t>
            </a:r>
            <a:r>
              <a:rPr lang="it-IT" sz="2800" b="1" dirty="0">
                <a:solidFill>
                  <a:srgbClr val="C00000"/>
                </a:solidFill>
                <a:latin typeface="Times New Roman" panose="02020603050405020304" pitchFamily="18" charset="0"/>
                <a:cs typeface="Times New Roman" panose="02020603050405020304" pitchFamily="18" charset="0"/>
              </a:rPr>
              <a:t>‘Disarmisti Esigenti’ </a:t>
            </a:r>
          </a:p>
          <a:p>
            <a:r>
              <a:rPr lang="it-IT" b="1" dirty="0">
                <a:solidFill>
                  <a:srgbClr val="C00000"/>
                </a:solidFill>
                <a:latin typeface="Times New Roman" panose="02020603050405020304" pitchFamily="18" charset="0"/>
                <a:cs typeface="Times New Roman" panose="02020603050405020304" pitchFamily="18" charset="0"/>
              </a:rPr>
              <a:t>partener di ICAN </a:t>
            </a:r>
            <a:r>
              <a:rPr lang="it-IT" b="1" dirty="0">
                <a:solidFill>
                  <a:srgbClr val="0070C0"/>
                </a:solidFill>
                <a:latin typeface="Times New Roman" panose="02020603050405020304" pitchFamily="18" charset="0"/>
                <a:cs typeface="Times New Roman" panose="02020603050405020304" pitchFamily="18" charset="0"/>
              </a:rPr>
              <a:t>- Premio Nobel per la Pace 2017</a:t>
            </a:r>
          </a:p>
          <a:p>
            <a:r>
              <a:rPr lang="it-IT" b="1" dirty="0">
                <a:solidFill>
                  <a:srgbClr val="0070C0"/>
                </a:solidFill>
                <a:latin typeface="Times New Roman" panose="02020603050405020304" pitchFamily="18" charset="0"/>
                <a:cs typeface="Times New Roman" panose="02020603050405020304" pitchFamily="18" charset="0"/>
              </a:rPr>
              <a:t>Google-</a:t>
            </a:r>
            <a:r>
              <a:rPr lang="it-IT" b="1" dirty="0" err="1">
                <a:solidFill>
                  <a:srgbClr val="0070C0"/>
                </a:solidFill>
                <a:latin typeface="Times New Roman" panose="02020603050405020304" pitchFamily="18" charset="0"/>
                <a:cs typeface="Times New Roman" panose="02020603050405020304" pitchFamily="18" charset="0"/>
              </a:rPr>
              <a:t>meet</a:t>
            </a:r>
            <a:r>
              <a:rPr lang="it-IT" b="1" dirty="0">
                <a:solidFill>
                  <a:srgbClr val="0070C0"/>
                </a:solidFill>
                <a:latin typeface="Times New Roman" panose="02020603050405020304" pitchFamily="18" charset="0"/>
                <a:cs typeface="Times New Roman" panose="02020603050405020304" pitchFamily="18" charset="0"/>
              </a:rPr>
              <a:t> il 19 maggio 2020</a:t>
            </a:r>
          </a:p>
          <a:p>
            <a:endParaRPr lang="it-IT" sz="3200" b="1" dirty="0">
              <a:solidFill>
                <a:srgbClr val="0070C0"/>
              </a:solidFill>
              <a:latin typeface="Times New Roman" panose="02020603050405020304" pitchFamily="18" charset="0"/>
              <a:cs typeface="Times New Roman" panose="02020603050405020304" pitchFamily="18" charset="0"/>
            </a:endParaRPr>
          </a:p>
          <a:p>
            <a:r>
              <a:rPr lang="it-IT" sz="2800" b="1" dirty="0">
                <a:solidFill>
                  <a:srgbClr val="C00000"/>
                </a:solidFill>
                <a:latin typeface="Times New Roman" panose="02020603050405020304" pitchFamily="18" charset="0"/>
                <a:cs typeface="Times New Roman" panose="02020603050405020304" pitchFamily="18" charset="0"/>
              </a:rPr>
              <a:t>L’emergenza nucleare </a:t>
            </a:r>
          </a:p>
          <a:p>
            <a:r>
              <a:rPr lang="it-IT" sz="2800" b="1" dirty="0">
                <a:solidFill>
                  <a:srgbClr val="C00000"/>
                </a:solidFill>
                <a:latin typeface="Times New Roman" panose="02020603050405020304" pitchFamily="18" charset="0"/>
                <a:cs typeface="Times New Roman" panose="02020603050405020304" pitchFamily="18" charset="0"/>
              </a:rPr>
              <a:t>è anche emergenza climatica ed ecologica</a:t>
            </a:r>
          </a:p>
          <a:p>
            <a:r>
              <a:rPr lang="it-IT" sz="2800" b="1" dirty="0">
                <a:solidFill>
                  <a:srgbClr val="C00000"/>
                </a:solidFill>
                <a:latin typeface="Times New Roman" panose="02020603050405020304" pitchFamily="18" charset="0"/>
                <a:cs typeface="Times New Roman" panose="02020603050405020304" pitchFamily="18" charset="0"/>
              </a:rPr>
              <a:t>oltre che di giustizia sociale</a:t>
            </a:r>
          </a:p>
          <a:p>
            <a:endParaRPr lang="it-IT" sz="2600" b="1" dirty="0">
              <a:solidFill>
                <a:srgbClr val="0070C0"/>
              </a:solidFill>
              <a:latin typeface="Times New Roman" panose="02020603050405020304" pitchFamily="18" charset="0"/>
              <a:cs typeface="Times New Roman" panose="02020603050405020304" pitchFamily="18" charset="0"/>
            </a:endParaRPr>
          </a:p>
          <a:p>
            <a:r>
              <a:rPr lang="it-IT" sz="2600" b="1" dirty="0">
                <a:solidFill>
                  <a:srgbClr val="0070C0"/>
                </a:solidFill>
                <a:latin typeface="Times New Roman" panose="02020603050405020304" pitchFamily="18" charset="0"/>
                <a:cs typeface="Times New Roman" panose="02020603050405020304" pitchFamily="18" charset="0"/>
              </a:rPr>
              <a:t>Luigi Mosca </a:t>
            </a:r>
          </a:p>
          <a:p>
            <a:r>
              <a:rPr lang="it-IT" b="1" dirty="0" err="1">
                <a:solidFill>
                  <a:srgbClr val="0070C0"/>
                </a:solidFill>
                <a:latin typeface="Times New Roman" panose="02020603050405020304" pitchFamily="18" charset="0"/>
                <a:cs typeface="Times New Roman" panose="02020603050405020304" pitchFamily="18" charset="0"/>
              </a:rPr>
              <a:t>Association</a:t>
            </a:r>
            <a:r>
              <a:rPr lang="it-IT" b="1" dirty="0">
                <a:solidFill>
                  <a:srgbClr val="0070C0"/>
                </a:solidFill>
                <a:latin typeface="Times New Roman" panose="02020603050405020304" pitchFamily="18" charset="0"/>
                <a:cs typeface="Times New Roman" panose="02020603050405020304" pitchFamily="18" charset="0"/>
              </a:rPr>
              <a:t> « </a:t>
            </a:r>
            <a:r>
              <a:rPr lang="it-IT" b="1" dirty="0" err="1">
                <a:solidFill>
                  <a:srgbClr val="0070C0"/>
                </a:solidFill>
                <a:latin typeface="Times New Roman" panose="02020603050405020304" pitchFamily="18" charset="0"/>
                <a:cs typeface="Times New Roman" panose="02020603050405020304" pitchFamily="18" charset="0"/>
              </a:rPr>
              <a:t>Abolition</a:t>
            </a:r>
            <a:r>
              <a:rPr lang="it-IT" b="1" dirty="0">
                <a:solidFill>
                  <a:srgbClr val="0070C0"/>
                </a:solidFill>
                <a:latin typeface="Times New Roman" panose="02020603050405020304" pitchFamily="18" charset="0"/>
                <a:cs typeface="Times New Roman" panose="02020603050405020304" pitchFamily="18" charset="0"/>
              </a:rPr>
              <a:t> </a:t>
            </a:r>
            <a:r>
              <a:rPr lang="it-IT" b="1" dirty="0" err="1">
                <a:solidFill>
                  <a:srgbClr val="0070C0"/>
                </a:solidFill>
                <a:latin typeface="Times New Roman" panose="02020603050405020304" pitchFamily="18" charset="0"/>
                <a:cs typeface="Times New Roman" panose="02020603050405020304" pitchFamily="18" charset="0"/>
              </a:rPr>
              <a:t>des</a:t>
            </a:r>
            <a:r>
              <a:rPr lang="it-IT" b="1" dirty="0">
                <a:solidFill>
                  <a:srgbClr val="0070C0"/>
                </a:solidFill>
                <a:latin typeface="Times New Roman" panose="02020603050405020304" pitchFamily="18" charset="0"/>
                <a:cs typeface="Times New Roman" panose="02020603050405020304" pitchFamily="18" charset="0"/>
              </a:rPr>
              <a:t> </a:t>
            </a:r>
            <a:r>
              <a:rPr lang="it-IT" b="1" dirty="0" err="1">
                <a:solidFill>
                  <a:srgbClr val="0070C0"/>
                </a:solidFill>
                <a:latin typeface="Times New Roman" panose="02020603050405020304" pitchFamily="18" charset="0"/>
                <a:cs typeface="Times New Roman" panose="02020603050405020304" pitchFamily="18" charset="0"/>
              </a:rPr>
              <a:t>Armes</a:t>
            </a:r>
            <a:r>
              <a:rPr lang="it-IT" b="1" dirty="0">
                <a:solidFill>
                  <a:srgbClr val="0070C0"/>
                </a:solidFill>
                <a:latin typeface="Times New Roman" panose="02020603050405020304" pitchFamily="18" charset="0"/>
                <a:cs typeface="Times New Roman" panose="02020603050405020304" pitchFamily="18" charset="0"/>
              </a:rPr>
              <a:t> </a:t>
            </a:r>
            <a:r>
              <a:rPr lang="it-IT" b="1" dirty="0" err="1">
                <a:solidFill>
                  <a:srgbClr val="0070C0"/>
                </a:solidFill>
                <a:latin typeface="Times New Roman" panose="02020603050405020304" pitchFamily="18" charset="0"/>
                <a:cs typeface="Times New Roman" panose="02020603050405020304" pitchFamily="18" charset="0"/>
              </a:rPr>
              <a:t>Nucléaires</a:t>
            </a:r>
            <a:r>
              <a:rPr lang="it-IT" b="1" dirty="0">
                <a:solidFill>
                  <a:srgbClr val="0070C0"/>
                </a:solidFill>
                <a:latin typeface="Times New Roman" panose="02020603050405020304" pitchFamily="18" charset="0"/>
                <a:cs typeface="Times New Roman" panose="02020603050405020304" pitchFamily="18" charset="0"/>
              </a:rPr>
              <a:t> » partner di ICAN</a:t>
            </a:r>
          </a:p>
          <a:p>
            <a:endParaRPr lang="it-IT" b="1" dirty="0">
              <a:solidFill>
                <a:srgbClr val="0070C0"/>
              </a:solidFill>
              <a:latin typeface="Times New Roman" panose="02020603050405020304" pitchFamily="18"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05017680-8C7F-F043-A955-E134631A0B27}"/>
              </a:ext>
            </a:extLst>
          </p:cNvPr>
          <p:cNvSpPr>
            <a:spLocks noGrp="1"/>
          </p:cNvSpPr>
          <p:nvPr>
            <p:ph type="sldNum" sz="quarter" idx="12"/>
          </p:nvPr>
        </p:nvSpPr>
        <p:spPr/>
        <p:txBody>
          <a:bodyPr/>
          <a:lstStyle/>
          <a:p>
            <a:fld id="{473DAE95-8382-BB4F-AA56-DD5979AB0BAB}" type="slidenum">
              <a:rPr lang="fr-FR" smtClean="0"/>
              <a:t>1</a:t>
            </a:fld>
            <a:endParaRPr lang="fr-FR"/>
          </a:p>
        </p:txBody>
      </p:sp>
    </p:spTree>
    <p:extLst>
      <p:ext uri="{BB962C8B-B14F-4D97-AF65-F5344CB8AC3E}">
        <p14:creationId xmlns:p14="http://schemas.microsoft.com/office/powerpoint/2010/main" val="4194224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a:stretch>
            <a:fillRect/>
          </a:stretch>
        </p:blipFill>
        <p:spPr>
          <a:xfrm>
            <a:off x="1417498" y="717631"/>
            <a:ext cx="9027268" cy="5638719"/>
          </a:xfrm>
          <a:prstGeom prst="rect">
            <a:avLst/>
          </a:prstGeom>
        </p:spPr>
      </p:pic>
      <p:sp>
        <p:nvSpPr>
          <p:cNvPr id="2" name="ZoneTexte 1"/>
          <p:cNvSpPr txBox="1"/>
          <p:nvPr/>
        </p:nvSpPr>
        <p:spPr>
          <a:xfrm>
            <a:off x="9244314" y="3819647"/>
            <a:ext cx="1423686" cy="769441"/>
          </a:xfrm>
          <a:prstGeom prst="rect">
            <a:avLst/>
          </a:prstGeom>
          <a:noFill/>
        </p:spPr>
        <p:txBody>
          <a:bodyPr wrap="square" rtlCol="0">
            <a:spAutoFit/>
          </a:bodyPr>
          <a:lstStyle/>
          <a:p>
            <a:r>
              <a:rPr lang="en-US" sz="4400" b="1" dirty="0">
                <a:solidFill>
                  <a:srgbClr val="FF0000"/>
                </a:solidFill>
                <a:latin typeface="Times New Roman" charset="0"/>
                <a:ea typeface="Times New Roman" charset="0"/>
                <a:cs typeface="Times New Roman" charset="0"/>
              </a:rPr>
              <a:t>2017</a:t>
            </a:r>
          </a:p>
        </p:txBody>
      </p:sp>
      <p:sp>
        <p:nvSpPr>
          <p:cNvPr id="7" name="Espace réservé du numéro de diapositive 6">
            <a:extLst>
              <a:ext uri="{FF2B5EF4-FFF2-40B4-BE49-F238E27FC236}">
                <a16:creationId xmlns:a16="http://schemas.microsoft.com/office/drawing/2014/main" id="{AA1459B4-31CD-D440-9928-D4333E16F7D6}"/>
              </a:ext>
            </a:extLst>
          </p:cNvPr>
          <p:cNvSpPr>
            <a:spLocks noGrp="1"/>
          </p:cNvSpPr>
          <p:nvPr>
            <p:ph type="sldNum" sz="quarter" idx="12"/>
          </p:nvPr>
        </p:nvSpPr>
        <p:spPr/>
        <p:txBody>
          <a:bodyPr/>
          <a:lstStyle/>
          <a:p>
            <a:fld id="{473DAE95-8382-BB4F-AA56-DD5979AB0BAB}" type="slidenum">
              <a:rPr lang="fr-FR" smtClean="0"/>
              <a:t>10</a:t>
            </a:fld>
            <a:endParaRPr lang="fr-FR"/>
          </a:p>
        </p:txBody>
      </p:sp>
    </p:spTree>
    <p:extLst>
      <p:ext uri="{BB962C8B-B14F-4D97-AF65-F5344CB8AC3E}">
        <p14:creationId xmlns:p14="http://schemas.microsoft.com/office/powerpoint/2010/main" val="1027074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2379240" y="421190"/>
            <a:ext cx="7721600" cy="4927600"/>
          </a:xfrm>
          <a:prstGeom prst="rect">
            <a:avLst/>
          </a:prstGeom>
        </p:spPr>
      </p:pic>
      <p:sp>
        <p:nvSpPr>
          <p:cNvPr id="7" name="Rectangle 6"/>
          <p:cNvSpPr/>
          <p:nvPr/>
        </p:nvSpPr>
        <p:spPr>
          <a:xfrm>
            <a:off x="2322010" y="5433020"/>
            <a:ext cx="7888790" cy="923330"/>
          </a:xfrm>
          <a:prstGeom prst="rect">
            <a:avLst/>
          </a:prstGeom>
        </p:spPr>
        <p:txBody>
          <a:bodyPr wrap="square">
            <a:spAutoFit/>
          </a:bodyPr>
          <a:lstStyle/>
          <a:p>
            <a:pPr algn="ctr"/>
            <a:r>
              <a:rPr lang="fr-FR" i="1" dirty="0">
                <a:solidFill>
                  <a:srgbClr val="000000"/>
                </a:solidFill>
                <a:latin typeface="Times New Roman" charset="0"/>
                <a:ea typeface="Times New Roman" charset="0"/>
                <a:cs typeface="Times New Roman" charset="0"/>
              </a:rPr>
              <a:t>La </a:t>
            </a:r>
            <a:r>
              <a:rPr lang="fr-FR" i="1" dirty="0" err="1">
                <a:solidFill>
                  <a:srgbClr val="000000"/>
                </a:solidFill>
                <a:latin typeface="Times New Roman" charset="0"/>
                <a:ea typeface="Times New Roman" charset="0"/>
                <a:cs typeface="Times New Roman" charset="0"/>
              </a:rPr>
              <a:t>presidente</a:t>
            </a:r>
            <a:r>
              <a:rPr lang="fr-FR" i="1" dirty="0">
                <a:solidFill>
                  <a:srgbClr val="000000"/>
                </a:solidFill>
                <a:latin typeface="Times New Roman" charset="0"/>
                <a:ea typeface="Times New Roman" charset="0"/>
                <a:cs typeface="Times New Roman" charset="0"/>
              </a:rPr>
              <a:t> </a:t>
            </a:r>
            <a:r>
              <a:rPr lang="fr-FR" i="1" dirty="0" err="1">
                <a:solidFill>
                  <a:srgbClr val="000000"/>
                </a:solidFill>
                <a:latin typeface="Times New Roman" charset="0"/>
                <a:ea typeface="Times New Roman" charset="0"/>
                <a:cs typeface="Times New Roman" charset="0"/>
              </a:rPr>
              <a:t>della</a:t>
            </a:r>
            <a:r>
              <a:rPr lang="fr-FR" i="1" dirty="0">
                <a:solidFill>
                  <a:srgbClr val="000000"/>
                </a:solidFill>
                <a:latin typeface="Times New Roman" charset="0"/>
                <a:ea typeface="Times New Roman" charset="0"/>
                <a:cs typeface="Times New Roman" charset="0"/>
              </a:rPr>
              <a:t> </a:t>
            </a:r>
            <a:r>
              <a:rPr lang="fr-FR" i="1" dirty="0" err="1">
                <a:solidFill>
                  <a:srgbClr val="000000"/>
                </a:solidFill>
                <a:latin typeface="Times New Roman" charset="0"/>
                <a:ea typeface="Times New Roman" charset="0"/>
                <a:cs typeface="Times New Roman" charset="0"/>
              </a:rPr>
              <a:t>Conferenza</a:t>
            </a:r>
            <a:r>
              <a:rPr lang="fr-FR" i="1" dirty="0">
                <a:solidFill>
                  <a:srgbClr val="000000"/>
                </a:solidFill>
                <a:latin typeface="Times New Roman" charset="0"/>
                <a:ea typeface="Times New Roman" charset="0"/>
                <a:cs typeface="Times New Roman" charset="0"/>
              </a:rPr>
              <a:t> ONU a New York, </a:t>
            </a:r>
            <a:r>
              <a:rPr lang="fr-FR" i="1" dirty="0" err="1">
                <a:solidFill>
                  <a:srgbClr val="000000"/>
                </a:solidFill>
                <a:latin typeface="Times New Roman" charset="0"/>
                <a:ea typeface="Times New Roman" charset="0"/>
                <a:cs typeface="Times New Roman" charset="0"/>
              </a:rPr>
              <a:t>Elayne</a:t>
            </a:r>
            <a:r>
              <a:rPr lang="fr-FR" i="1" dirty="0">
                <a:solidFill>
                  <a:srgbClr val="000000"/>
                </a:solidFill>
                <a:latin typeface="Times New Roman" charset="0"/>
                <a:ea typeface="Times New Roman" charset="0"/>
                <a:cs typeface="Times New Roman" charset="0"/>
              </a:rPr>
              <a:t> Whyte Gomez, </a:t>
            </a:r>
            <a:r>
              <a:rPr lang="fr-FR" i="1" dirty="0" err="1">
                <a:solidFill>
                  <a:srgbClr val="000000"/>
                </a:solidFill>
                <a:latin typeface="Times New Roman" charset="0"/>
                <a:ea typeface="Times New Roman" charset="0"/>
                <a:cs typeface="Times New Roman" charset="0"/>
              </a:rPr>
              <a:t>esulta</a:t>
            </a:r>
            <a:r>
              <a:rPr lang="fr-FR" i="1" dirty="0">
                <a:solidFill>
                  <a:srgbClr val="000000"/>
                </a:solidFill>
                <a:latin typeface="Times New Roman" charset="0"/>
                <a:ea typeface="Times New Roman" charset="0"/>
                <a:cs typeface="Times New Roman" charset="0"/>
              </a:rPr>
              <a:t> subito </a:t>
            </a:r>
            <a:r>
              <a:rPr lang="fr-FR" i="1" dirty="0" err="1">
                <a:solidFill>
                  <a:srgbClr val="000000"/>
                </a:solidFill>
                <a:latin typeface="Times New Roman" charset="0"/>
                <a:ea typeface="Times New Roman" charset="0"/>
                <a:cs typeface="Times New Roman" charset="0"/>
              </a:rPr>
              <a:t>dopo</a:t>
            </a:r>
            <a:r>
              <a:rPr lang="fr-FR" i="1" dirty="0">
                <a:solidFill>
                  <a:srgbClr val="000000"/>
                </a:solidFill>
                <a:latin typeface="Times New Roman" charset="0"/>
                <a:ea typeface="Times New Roman" charset="0"/>
                <a:cs typeface="Times New Roman" charset="0"/>
              </a:rPr>
              <a:t> </a:t>
            </a:r>
            <a:r>
              <a:rPr lang="fr-FR" i="1" dirty="0" err="1">
                <a:solidFill>
                  <a:srgbClr val="000000"/>
                </a:solidFill>
                <a:latin typeface="Times New Roman" charset="0"/>
                <a:ea typeface="Times New Roman" charset="0"/>
                <a:cs typeface="Times New Roman" charset="0"/>
              </a:rPr>
              <a:t>lo</a:t>
            </a:r>
            <a:r>
              <a:rPr lang="fr-FR" i="1" dirty="0">
                <a:solidFill>
                  <a:srgbClr val="000000"/>
                </a:solidFill>
                <a:latin typeface="Times New Roman" charset="0"/>
                <a:ea typeface="Times New Roman" charset="0"/>
                <a:cs typeface="Times New Roman" charset="0"/>
              </a:rPr>
              <a:t> </a:t>
            </a:r>
            <a:r>
              <a:rPr lang="fr-FR" i="1" dirty="0" err="1">
                <a:solidFill>
                  <a:srgbClr val="000000"/>
                </a:solidFill>
                <a:latin typeface="Times New Roman" charset="0"/>
                <a:ea typeface="Times New Roman" charset="0"/>
                <a:cs typeface="Times New Roman" charset="0"/>
              </a:rPr>
              <a:t>storico</a:t>
            </a:r>
            <a:r>
              <a:rPr lang="fr-FR" i="1" dirty="0">
                <a:solidFill>
                  <a:srgbClr val="000000"/>
                </a:solidFill>
                <a:latin typeface="Times New Roman" charset="0"/>
                <a:ea typeface="Times New Roman" charset="0"/>
                <a:cs typeface="Times New Roman" charset="0"/>
              </a:rPr>
              <a:t> </a:t>
            </a:r>
            <a:r>
              <a:rPr lang="fr-FR" i="1" dirty="0" err="1">
                <a:solidFill>
                  <a:srgbClr val="000000"/>
                </a:solidFill>
                <a:latin typeface="Times New Roman" charset="0"/>
                <a:ea typeface="Times New Roman" charset="0"/>
                <a:cs typeface="Times New Roman" charset="0"/>
              </a:rPr>
              <a:t>voto</a:t>
            </a:r>
            <a:r>
              <a:rPr lang="fr-FR" i="1" dirty="0">
                <a:solidFill>
                  <a:srgbClr val="000000"/>
                </a:solidFill>
                <a:latin typeface="Times New Roman" charset="0"/>
                <a:ea typeface="Times New Roman" charset="0"/>
                <a:cs typeface="Times New Roman" charset="0"/>
              </a:rPr>
              <a:t> </a:t>
            </a:r>
            <a:r>
              <a:rPr lang="fr-FR" i="1" dirty="0" err="1">
                <a:solidFill>
                  <a:srgbClr val="000000"/>
                </a:solidFill>
                <a:latin typeface="Times New Roman" charset="0"/>
                <a:ea typeface="Times New Roman" charset="0"/>
                <a:cs typeface="Times New Roman" charset="0"/>
              </a:rPr>
              <a:t>del</a:t>
            </a:r>
            <a:r>
              <a:rPr lang="fr-FR" i="1" dirty="0">
                <a:solidFill>
                  <a:srgbClr val="000000"/>
                </a:solidFill>
                <a:latin typeface="Times New Roman" charset="0"/>
                <a:ea typeface="Times New Roman" charset="0"/>
                <a:cs typeface="Times New Roman" charset="0"/>
              </a:rPr>
              <a:t> 7 </a:t>
            </a:r>
            <a:r>
              <a:rPr lang="fr-FR" i="1" dirty="0" err="1">
                <a:solidFill>
                  <a:srgbClr val="000000"/>
                </a:solidFill>
                <a:latin typeface="Times New Roman" charset="0"/>
                <a:ea typeface="Times New Roman" charset="0"/>
                <a:cs typeface="Times New Roman" charset="0"/>
              </a:rPr>
              <a:t>luglio</a:t>
            </a:r>
            <a:r>
              <a:rPr lang="fr-FR" i="1" dirty="0">
                <a:solidFill>
                  <a:srgbClr val="000000"/>
                </a:solidFill>
                <a:latin typeface="Times New Roman" charset="0"/>
                <a:ea typeface="Times New Roman" charset="0"/>
                <a:cs typeface="Times New Roman" charset="0"/>
              </a:rPr>
              <a:t> 2017 per l’</a:t>
            </a:r>
            <a:r>
              <a:rPr lang="fr-FR" i="1" dirty="0" err="1">
                <a:solidFill>
                  <a:srgbClr val="000000"/>
                </a:solidFill>
                <a:latin typeface="Times New Roman" charset="0"/>
                <a:ea typeface="Times New Roman" charset="0"/>
                <a:cs typeface="Times New Roman" charset="0"/>
              </a:rPr>
              <a:t>adozione</a:t>
            </a:r>
            <a:r>
              <a:rPr lang="fr-FR" i="1" dirty="0">
                <a:solidFill>
                  <a:srgbClr val="000000"/>
                </a:solidFill>
                <a:latin typeface="Times New Roman" charset="0"/>
                <a:ea typeface="Times New Roman" charset="0"/>
                <a:cs typeface="Times New Roman" charset="0"/>
              </a:rPr>
              <a:t> </a:t>
            </a:r>
            <a:r>
              <a:rPr lang="fr-FR" i="1" dirty="0" err="1">
                <a:solidFill>
                  <a:srgbClr val="000000"/>
                </a:solidFill>
                <a:latin typeface="Times New Roman" charset="0"/>
                <a:ea typeface="Times New Roman" charset="0"/>
                <a:cs typeface="Times New Roman" charset="0"/>
              </a:rPr>
              <a:t>del</a:t>
            </a:r>
            <a:r>
              <a:rPr lang="fr-FR" i="1" dirty="0">
                <a:solidFill>
                  <a:srgbClr val="000000"/>
                </a:solidFill>
                <a:latin typeface="Times New Roman" charset="0"/>
                <a:ea typeface="Times New Roman" charset="0"/>
                <a:cs typeface="Times New Roman" charset="0"/>
              </a:rPr>
              <a:t> </a:t>
            </a:r>
            <a:r>
              <a:rPr lang="fr-FR" i="1" dirty="0" err="1">
                <a:solidFill>
                  <a:srgbClr val="000000"/>
                </a:solidFill>
                <a:latin typeface="Times New Roman" charset="0"/>
                <a:ea typeface="Times New Roman" charset="0"/>
                <a:cs typeface="Times New Roman" charset="0"/>
              </a:rPr>
              <a:t>Trattato</a:t>
            </a:r>
            <a:r>
              <a:rPr lang="fr-FR" i="1" dirty="0">
                <a:solidFill>
                  <a:srgbClr val="000000"/>
                </a:solidFill>
                <a:latin typeface="Times New Roman" charset="0"/>
                <a:ea typeface="Times New Roman" charset="0"/>
                <a:cs typeface="Times New Roman" charset="0"/>
              </a:rPr>
              <a:t> </a:t>
            </a:r>
            <a:r>
              <a:rPr lang="fr-FR" i="1" dirty="0" err="1">
                <a:solidFill>
                  <a:srgbClr val="000000"/>
                </a:solidFill>
                <a:latin typeface="Times New Roman" charset="0"/>
                <a:ea typeface="Times New Roman" charset="0"/>
                <a:cs typeface="Times New Roman" charset="0"/>
              </a:rPr>
              <a:t>Internazionale</a:t>
            </a:r>
            <a:r>
              <a:rPr lang="fr-FR" i="1" dirty="0">
                <a:solidFill>
                  <a:srgbClr val="000000"/>
                </a:solidFill>
                <a:latin typeface="Times New Roman" charset="0"/>
                <a:ea typeface="Times New Roman" charset="0"/>
                <a:cs typeface="Times New Roman" charset="0"/>
              </a:rPr>
              <a:t> di </a:t>
            </a:r>
            <a:r>
              <a:rPr lang="fr-FR" i="1" dirty="0" err="1">
                <a:solidFill>
                  <a:srgbClr val="000000"/>
                </a:solidFill>
                <a:latin typeface="Times New Roman" charset="0"/>
                <a:ea typeface="Times New Roman" charset="0"/>
                <a:cs typeface="Times New Roman" charset="0"/>
              </a:rPr>
              <a:t>Interdizione</a:t>
            </a:r>
            <a:r>
              <a:rPr lang="fr-FR" i="1" dirty="0">
                <a:solidFill>
                  <a:srgbClr val="000000"/>
                </a:solidFill>
                <a:latin typeface="Times New Roman" charset="0"/>
                <a:ea typeface="Times New Roman" charset="0"/>
                <a:cs typeface="Times New Roman" charset="0"/>
              </a:rPr>
              <a:t> delle </a:t>
            </a:r>
            <a:r>
              <a:rPr lang="fr-FR" i="1" dirty="0" err="1">
                <a:solidFill>
                  <a:srgbClr val="000000"/>
                </a:solidFill>
                <a:latin typeface="Times New Roman" charset="0"/>
                <a:ea typeface="Times New Roman" charset="0"/>
                <a:cs typeface="Times New Roman" charset="0"/>
              </a:rPr>
              <a:t>armi</a:t>
            </a:r>
            <a:r>
              <a:rPr lang="fr-FR" i="1" dirty="0">
                <a:solidFill>
                  <a:srgbClr val="000000"/>
                </a:solidFill>
                <a:latin typeface="Times New Roman" charset="0"/>
                <a:ea typeface="Times New Roman" charset="0"/>
                <a:cs typeface="Times New Roman" charset="0"/>
              </a:rPr>
              <a:t> </a:t>
            </a:r>
            <a:r>
              <a:rPr lang="fr-FR" i="1" dirty="0" err="1">
                <a:solidFill>
                  <a:srgbClr val="000000"/>
                </a:solidFill>
                <a:latin typeface="Times New Roman" charset="0"/>
                <a:ea typeface="Times New Roman" charset="0"/>
                <a:cs typeface="Times New Roman" charset="0"/>
              </a:rPr>
              <a:t>nucleari</a:t>
            </a:r>
            <a:r>
              <a:rPr lang="fr-FR" i="1" dirty="0">
                <a:solidFill>
                  <a:srgbClr val="000000"/>
                </a:solidFill>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p:txBody>
      </p:sp>
      <p:sp>
        <p:nvSpPr>
          <p:cNvPr id="3" name="Espace réservé du numéro de diapositive 2">
            <a:extLst>
              <a:ext uri="{FF2B5EF4-FFF2-40B4-BE49-F238E27FC236}">
                <a16:creationId xmlns:a16="http://schemas.microsoft.com/office/drawing/2014/main" id="{953579A1-E162-8246-A383-64D90E4BDB77}"/>
              </a:ext>
            </a:extLst>
          </p:cNvPr>
          <p:cNvSpPr>
            <a:spLocks noGrp="1"/>
          </p:cNvSpPr>
          <p:nvPr>
            <p:ph type="sldNum" sz="quarter" idx="12"/>
          </p:nvPr>
        </p:nvSpPr>
        <p:spPr/>
        <p:txBody>
          <a:bodyPr/>
          <a:lstStyle/>
          <a:p>
            <a:fld id="{473DAE95-8382-BB4F-AA56-DD5979AB0BAB}" type="slidenum">
              <a:rPr lang="fr-FR" smtClean="0"/>
              <a:t>11</a:t>
            </a:fld>
            <a:endParaRPr lang="fr-FR"/>
          </a:p>
        </p:txBody>
      </p:sp>
    </p:spTree>
    <p:extLst>
      <p:ext uri="{BB962C8B-B14F-4D97-AF65-F5344CB8AC3E}">
        <p14:creationId xmlns:p14="http://schemas.microsoft.com/office/powerpoint/2010/main" val="3432995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F998CD2-BC9D-1B4E-8234-49037E75A4D6}"/>
              </a:ext>
            </a:extLst>
          </p:cNvPr>
          <p:cNvSpPr>
            <a:spLocks noGrp="1"/>
          </p:cNvSpPr>
          <p:nvPr>
            <p:ph idx="1"/>
          </p:nvPr>
        </p:nvSpPr>
        <p:spPr>
          <a:xfrm>
            <a:off x="628650" y="437110"/>
            <a:ext cx="11096625" cy="5983780"/>
          </a:xfrm>
        </p:spPr>
        <p:txBody>
          <a:bodyPr>
            <a:normAutofit fontScale="92500" lnSpcReduction="10000"/>
          </a:bodyPr>
          <a:lstStyle/>
          <a:p>
            <a:pPr marL="0" indent="0">
              <a:buNone/>
            </a:pPr>
            <a:endParaRPr lang="fr-FR" dirty="0"/>
          </a:p>
          <a:p>
            <a:pPr marL="0" indent="0">
              <a:buNone/>
            </a:pPr>
            <a:r>
              <a:rPr lang="fr-FR" b="1" dirty="0">
                <a:latin typeface="Times New Roman" panose="02020603050405020304" pitchFamily="18" charset="0"/>
                <a:cs typeface="Times New Roman" panose="02020603050405020304" pitchFamily="18" charset="0"/>
              </a:rPr>
              <a:t>                           </a:t>
            </a:r>
            <a:r>
              <a:rPr lang="fr-FR" b="1" dirty="0" err="1">
                <a:solidFill>
                  <a:srgbClr val="C00000"/>
                </a:solidFill>
                <a:latin typeface="Times New Roman" panose="02020603050405020304" pitchFamily="18" charset="0"/>
                <a:cs typeface="Times New Roman" panose="02020603050405020304" pitchFamily="18" charset="0"/>
              </a:rPr>
              <a:t>Quale</a:t>
            </a:r>
            <a:r>
              <a:rPr lang="fr-FR" b="1" dirty="0">
                <a:solidFill>
                  <a:srgbClr val="C00000"/>
                </a:solidFill>
                <a:latin typeface="Times New Roman" panose="02020603050405020304" pitchFamily="18" charset="0"/>
                <a:cs typeface="Times New Roman" panose="02020603050405020304" pitchFamily="18" charset="0"/>
              </a:rPr>
              <a:t> </a:t>
            </a:r>
            <a:r>
              <a:rPr lang="fr-FR" b="1" dirty="0" err="1">
                <a:solidFill>
                  <a:srgbClr val="C00000"/>
                </a:solidFill>
                <a:latin typeface="Times New Roman" panose="02020603050405020304" pitchFamily="18" charset="0"/>
                <a:cs typeface="Times New Roman" panose="02020603050405020304" pitchFamily="18" charset="0"/>
              </a:rPr>
              <a:t>è</a:t>
            </a:r>
            <a:r>
              <a:rPr lang="fr-FR" b="1" dirty="0">
                <a:solidFill>
                  <a:srgbClr val="C00000"/>
                </a:solidFill>
                <a:latin typeface="Times New Roman" panose="02020603050405020304" pitchFamily="18" charset="0"/>
                <a:cs typeface="Times New Roman" panose="02020603050405020304" pitchFamily="18" charset="0"/>
              </a:rPr>
              <a:t>, e </a:t>
            </a:r>
            <a:r>
              <a:rPr lang="fr-FR" b="1" dirty="0" err="1">
                <a:solidFill>
                  <a:srgbClr val="C00000"/>
                </a:solidFill>
                <a:latin typeface="Times New Roman" panose="02020603050405020304" pitchFamily="18" charset="0"/>
                <a:cs typeface="Times New Roman" panose="02020603050405020304" pitchFamily="18" charset="0"/>
              </a:rPr>
              <a:t>quale</a:t>
            </a:r>
            <a:r>
              <a:rPr lang="fr-FR" b="1" dirty="0">
                <a:solidFill>
                  <a:srgbClr val="C00000"/>
                </a:solidFill>
                <a:latin typeface="Times New Roman" panose="02020603050405020304" pitchFamily="18" charset="0"/>
                <a:cs typeface="Times New Roman" panose="02020603050405020304" pitchFamily="18" charset="0"/>
              </a:rPr>
              <a:t> </a:t>
            </a:r>
            <a:r>
              <a:rPr lang="fr-FR" b="1" dirty="0" err="1">
                <a:solidFill>
                  <a:srgbClr val="C00000"/>
                </a:solidFill>
                <a:latin typeface="Times New Roman" panose="02020603050405020304" pitchFamily="18" charset="0"/>
                <a:cs typeface="Times New Roman" panose="02020603050405020304" pitchFamily="18" charset="0"/>
              </a:rPr>
              <a:t>sarà</a:t>
            </a:r>
            <a:r>
              <a:rPr lang="fr-FR" b="1" dirty="0">
                <a:solidFill>
                  <a:srgbClr val="C00000"/>
                </a:solidFill>
                <a:latin typeface="Times New Roman" panose="02020603050405020304" pitchFamily="18" charset="0"/>
                <a:cs typeface="Times New Roman" panose="02020603050405020304" pitchFamily="18" charset="0"/>
              </a:rPr>
              <a:t>, il </a:t>
            </a:r>
            <a:r>
              <a:rPr lang="fr-FR" b="1" dirty="0" err="1">
                <a:solidFill>
                  <a:srgbClr val="C00000"/>
                </a:solidFill>
                <a:latin typeface="Times New Roman" panose="02020603050405020304" pitchFamily="18" charset="0"/>
                <a:cs typeface="Times New Roman" panose="02020603050405020304" pitchFamily="18" charset="0"/>
              </a:rPr>
              <a:t>ruolo</a:t>
            </a:r>
            <a:r>
              <a:rPr lang="fr-FR" b="1" dirty="0">
                <a:solidFill>
                  <a:srgbClr val="C00000"/>
                </a:solidFill>
                <a:latin typeface="Times New Roman" panose="02020603050405020304" pitchFamily="18" charset="0"/>
                <a:cs typeface="Times New Roman" panose="02020603050405020304" pitchFamily="18" charset="0"/>
              </a:rPr>
              <a:t> </a:t>
            </a:r>
            <a:r>
              <a:rPr lang="fr-FR" b="1" dirty="0" err="1">
                <a:solidFill>
                  <a:srgbClr val="C00000"/>
                </a:solidFill>
                <a:latin typeface="Times New Roman" panose="02020603050405020304" pitchFamily="18" charset="0"/>
                <a:cs typeface="Times New Roman" panose="02020603050405020304" pitchFamily="18" charset="0"/>
              </a:rPr>
              <a:t>del</a:t>
            </a:r>
            <a:r>
              <a:rPr lang="fr-FR" b="1" dirty="0">
                <a:solidFill>
                  <a:srgbClr val="C00000"/>
                </a:solidFill>
                <a:latin typeface="Times New Roman" panose="02020603050405020304" pitchFamily="18" charset="0"/>
                <a:cs typeface="Times New Roman" panose="02020603050405020304" pitchFamily="18" charset="0"/>
              </a:rPr>
              <a:t> TPAN ?</a:t>
            </a:r>
            <a:r>
              <a:rPr lang="it-IT" dirty="0">
                <a:solidFill>
                  <a:srgbClr val="C00000"/>
                </a:solidFill>
              </a:rPr>
              <a:t> </a:t>
            </a:r>
          </a:p>
          <a:p>
            <a:pPr marL="0" indent="0" algn="just">
              <a:lnSpc>
                <a:spcPct val="110000"/>
              </a:lnSpc>
              <a:buNone/>
            </a:pPr>
            <a:r>
              <a:rPr lang="it-IT" sz="2600" dirty="0">
                <a:latin typeface="Times New Roman" panose="02020603050405020304" pitchFamily="18" charset="0"/>
                <a:cs typeface="Times New Roman" panose="02020603050405020304" pitchFamily="18" charset="0"/>
              </a:rPr>
              <a:t>1°) quello di rendere le armi nucleari </a:t>
            </a:r>
            <a:r>
              <a:rPr lang="it-IT" sz="2600" b="1" dirty="0">
                <a:solidFill>
                  <a:srgbClr val="C00000"/>
                </a:solidFill>
                <a:latin typeface="Times New Roman" panose="02020603050405020304" pitchFamily="18" charset="0"/>
                <a:cs typeface="Times New Roman" panose="02020603050405020304" pitchFamily="18" charset="0"/>
              </a:rPr>
              <a:t>definitivamente ILLEGALI</a:t>
            </a:r>
            <a:r>
              <a:rPr lang="it-IT" sz="2600" dirty="0">
                <a:solidFill>
                  <a:srgbClr val="C00000"/>
                </a:solidFill>
                <a:latin typeface="Times New Roman" panose="02020603050405020304" pitchFamily="18" charset="0"/>
                <a:cs typeface="Times New Roman" panose="02020603050405020304" pitchFamily="18" charset="0"/>
              </a:rPr>
              <a:t> </a:t>
            </a:r>
            <a:r>
              <a:rPr lang="it-IT" sz="2600" dirty="0">
                <a:latin typeface="Times New Roman" panose="02020603050405020304" pitchFamily="18" charset="0"/>
                <a:cs typeface="Times New Roman" panose="02020603050405020304" pitchFamily="18" charset="0"/>
              </a:rPr>
              <a:t>secondo il  Diritto Internazionale, e quindi </a:t>
            </a:r>
            <a:r>
              <a:rPr lang="it-IT" sz="2600" b="1" dirty="0">
                <a:solidFill>
                  <a:srgbClr val="C00000"/>
                </a:solidFill>
                <a:latin typeface="Times New Roman" panose="02020603050405020304" pitchFamily="18" charset="0"/>
                <a:cs typeface="Times New Roman" panose="02020603050405020304" pitchFamily="18" charset="0"/>
              </a:rPr>
              <a:t>anche stigmatizzandole </a:t>
            </a:r>
            <a:r>
              <a:rPr lang="it-IT" sz="2600" b="1" baseline="30000" dirty="0">
                <a:latin typeface="Times New Roman" panose="02020603050405020304" pitchFamily="18" charset="0"/>
                <a:cs typeface="Times New Roman" panose="02020603050405020304" pitchFamily="18" charset="0"/>
              </a:rPr>
              <a:t>(*)</a:t>
            </a:r>
            <a:r>
              <a:rPr lang="it-IT" sz="2600" b="1" dirty="0">
                <a:solidFill>
                  <a:srgbClr val="C00000"/>
                </a:solidFill>
                <a:latin typeface="Times New Roman" panose="02020603050405020304" pitchFamily="18" charset="0"/>
                <a:cs typeface="Times New Roman" panose="02020603050405020304" pitchFamily="18" charset="0"/>
              </a:rPr>
              <a:t> come tali per sempre </a:t>
            </a:r>
            <a:r>
              <a:rPr lang="it-IT" sz="2600" dirty="0">
                <a:latin typeface="Times New Roman" panose="02020603050405020304" pitchFamily="18" charset="0"/>
                <a:cs typeface="Times New Roman" panose="02020603050405020304" pitchFamily="18" charset="0"/>
              </a:rPr>
              <a:t>(per questo occorre la ratifica del TPAN da parte di almeno 50 Stati)</a:t>
            </a:r>
          </a:p>
          <a:p>
            <a:pPr marL="0" indent="0" algn="just">
              <a:lnSpc>
                <a:spcPct val="110000"/>
              </a:lnSpc>
              <a:buNone/>
            </a:pPr>
            <a:r>
              <a:rPr lang="it-IT" sz="2600" dirty="0">
                <a:latin typeface="Times New Roman" panose="02020603050405020304" pitchFamily="18" charset="0"/>
                <a:cs typeface="Times New Roman" panose="02020603050405020304" pitchFamily="18" charset="0"/>
              </a:rPr>
              <a:t>2°) quello di </a:t>
            </a:r>
            <a:r>
              <a:rPr lang="it-IT" sz="2600" b="1" dirty="0">
                <a:solidFill>
                  <a:srgbClr val="C00000"/>
                </a:solidFill>
                <a:latin typeface="Times New Roman" panose="02020603050405020304" pitchFamily="18" charset="0"/>
                <a:cs typeface="Times New Roman" panose="02020603050405020304" pitchFamily="18" charset="0"/>
              </a:rPr>
              <a:t>‘catalizzatore</a:t>
            </a:r>
            <a:r>
              <a:rPr lang="it-IT" sz="2600" dirty="0">
                <a:latin typeface="Times New Roman" panose="02020603050405020304" pitchFamily="18" charset="0"/>
                <a:cs typeface="Times New Roman" panose="02020603050405020304" pitchFamily="18" charset="0"/>
              </a:rPr>
              <a:t>’ nel processo di eliminazione effettiva di tutte le armi nucleari nel mondo</a:t>
            </a:r>
          </a:p>
          <a:p>
            <a:pPr marL="0" indent="0" algn="just">
              <a:lnSpc>
                <a:spcPct val="110000"/>
              </a:lnSpc>
              <a:buNone/>
            </a:pPr>
            <a:r>
              <a:rPr lang="it-IT" sz="2600" dirty="0">
                <a:latin typeface="Times New Roman" panose="02020603050405020304" pitchFamily="18" charset="0"/>
                <a:cs typeface="Times New Roman" panose="02020603050405020304" pitchFamily="18" charset="0"/>
              </a:rPr>
              <a:t>3°) una volta eliminate tutte le armi nucleari, il TPAN assumerà anche </a:t>
            </a:r>
            <a:r>
              <a:rPr lang="it-IT" sz="2600" b="1" dirty="0">
                <a:solidFill>
                  <a:srgbClr val="C00000"/>
                </a:solidFill>
                <a:latin typeface="Times New Roman" panose="02020603050405020304" pitchFamily="18" charset="0"/>
                <a:cs typeface="Times New Roman" panose="02020603050405020304" pitchFamily="18" charset="0"/>
              </a:rPr>
              <a:t>il ruolo cruciale</a:t>
            </a:r>
            <a:r>
              <a:rPr lang="it-IT" sz="2600" dirty="0">
                <a:solidFill>
                  <a:srgbClr val="C00000"/>
                </a:solidFill>
                <a:latin typeface="Times New Roman" panose="02020603050405020304" pitchFamily="18" charset="0"/>
                <a:cs typeface="Times New Roman" panose="02020603050405020304" pitchFamily="18" charset="0"/>
              </a:rPr>
              <a:t> </a:t>
            </a:r>
            <a:r>
              <a:rPr lang="it-IT" sz="2600" dirty="0">
                <a:latin typeface="Times New Roman" panose="02020603050405020304" pitchFamily="18" charset="0"/>
                <a:cs typeface="Times New Roman" panose="02020603050405020304" pitchFamily="18" charset="0"/>
              </a:rPr>
              <a:t>di rendere </a:t>
            </a:r>
            <a:r>
              <a:rPr lang="it-IT" sz="2600" b="1" dirty="0">
                <a:solidFill>
                  <a:srgbClr val="C00000"/>
                </a:solidFill>
                <a:latin typeface="Times New Roman" panose="02020603050405020304" pitchFamily="18" charset="0"/>
                <a:cs typeface="Times New Roman" panose="02020603050405020304" pitchFamily="18" charset="0"/>
              </a:rPr>
              <a:t>irreversibile</a:t>
            </a:r>
            <a:r>
              <a:rPr lang="it-IT" sz="2600" dirty="0">
                <a:latin typeface="Times New Roman" panose="02020603050405020304" pitchFamily="18" charset="0"/>
                <a:cs typeface="Times New Roman" panose="02020603050405020304" pitchFamily="18" charset="0"/>
              </a:rPr>
              <a:t> tale eliminazione.</a:t>
            </a:r>
          </a:p>
          <a:p>
            <a:pPr marL="0" indent="0" algn="just">
              <a:buNone/>
            </a:pPr>
            <a:r>
              <a:rPr lang="it-IT" dirty="0">
                <a:latin typeface="Times New Roman" panose="02020603050405020304" pitchFamily="18" charset="0"/>
                <a:cs typeface="Times New Roman" panose="02020603050405020304" pitchFamily="18" charset="0"/>
              </a:rPr>
              <a:t>                                ---------------------------------</a:t>
            </a:r>
          </a:p>
          <a:p>
            <a:pPr marL="0" indent="0" algn="just">
              <a:buNone/>
            </a:pPr>
            <a:r>
              <a:rPr lang="it-IT" sz="2400" b="1" baseline="30000" dirty="0">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In realtà </a:t>
            </a:r>
            <a:r>
              <a:rPr lang="it-IT" sz="2400" b="1" dirty="0">
                <a:latin typeface="Times New Roman" panose="02020603050405020304" pitchFamily="18" charset="0"/>
                <a:cs typeface="Times New Roman" panose="02020603050405020304" pitchFamily="18" charset="0"/>
              </a:rPr>
              <a:t>questo effetto di stigmatizzazione è già largamente presente</a:t>
            </a:r>
            <a:r>
              <a:rPr lang="it-IT" sz="2400" dirty="0">
                <a:latin typeface="Times New Roman" panose="02020603050405020304" pitchFamily="18" charset="0"/>
                <a:cs typeface="Times New Roman" panose="02020603050405020304" pitchFamily="18" charset="0"/>
              </a:rPr>
              <a:t> :</a:t>
            </a:r>
          </a:p>
          <a:p>
            <a:pPr marL="514350" indent="-514350" algn="just">
              <a:buAutoNum type="alphaLcParenR"/>
            </a:pPr>
            <a:r>
              <a:rPr lang="it-IT" sz="2400" dirty="0">
                <a:latin typeface="Times New Roman" panose="02020603050405020304" pitchFamily="18" charset="0"/>
                <a:cs typeface="Times New Roman" panose="02020603050405020304" pitchFamily="18" charset="0"/>
              </a:rPr>
              <a:t>nelle reazioni « rabbiose » di diversi Stati « dotati »</a:t>
            </a:r>
          </a:p>
          <a:p>
            <a:pPr marL="514350" indent="-514350" algn="just">
              <a:buAutoNum type="alphaLcParenR"/>
            </a:pPr>
            <a:r>
              <a:rPr lang="it-IT" sz="2400" dirty="0">
                <a:latin typeface="Times New Roman" panose="02020603050405020304" pitchFamily="18" charset="0"/>
                <a:cs typeface="Times New Roman" panose="02020603050405020304" pitchFamily="18" charset="0"/>
              </a:rPr>
              <a:t>nell’effetto su diverse banche (≈ 35, tra le quali </a:t>
            </a:r>
            <a:r>
              <a:rPr lang="it-IT" sz="2400" b="1" dirty="0">
                <a:latin typeface="Times New Roman" panose="02020603050405020304" pitchFamily="18" charset="0"/>
                <a:cs typeface="Times New Roman" panose="02020603050405020304" pitchFamily="18" charset="0"/>
              </a:rPr>
              <a:t>la </a:t>
            </a:r>
            <a:r>
              <a:rPr lang="it-IT" sz="2400" b="1" dirty="0" err="1">
                <a:latin typeface="Times New Roman" panose="02020603050405020304" pitchFamily="18" charset="0"/>
                <a:cs typeface="Times New Roman" panose="02020603050405020304" pitchFamily="18" charset="0"/>
              </a:rPr>
              <a:t>Deutsche</a:t>
            </a:r>
            <a:r>
              <a:rPr lang="it-IT" sz="2400" b="1" dirty="0">
                <a:latin typeface="Times New Roman" panose="02020603050405020304" pitchFamily="18" charset="0"/>
                <a:cs typeface="Times New Roman" panose="02020603050405020304" pitchFamily="18" charset="0"/>
              </a:rPr>
              <a:t> </a:t>
            </a:r>
            <a:r>
              <a:rPr lang="it-IT" sz="2400" b="1" dirty="0" err="1">
                <a:latin typeface="Times New Roman" panose="02020603050405020304" pitchFamily="18" charset="0"/>
                <a:cs typeface="Times New Roman" panose="02020603050405020304" pitchFamily="18" charset="0"/>
              </a:rPr>
              <a:t>Bank</a:t>
            </a:r>
            <a:r>
              <a:rPr lang="it-IT" sz="2400" dirty="0">
                <a:latin typeface="Times New Roman" panose="02020603050405020304" pitchFamily="18" charset="0"/>
                <a:cs typeface="Times New Roman" panose="02020603050405020304" pitchFamily="18" charset="0"/>
              </a:rPr>
              <a:t>) e fondi di pensione </a:t>
            </a:r>
          </a:p>
          <a:p>
            <a:pPr marL="0" indent="0" algn="just">
              <a:buNone/>
            </a:pPr>
            <a:r>
              <a:rPr lang="it-IT" sz="2400" dirty="0">
                <a:latin typeface="Times New Roman" panose="02020603050405020304" pitchFamily="18" charset="0"/>
                <a:cs typeface="Times New Roman" panose="02020603050405020304" pitchFamily="18" charset="0"/>
              </a:rPr>
              <a:t>  (di cui 3 molto importanti) che già hanno deciso di </a:t>
            </a:r>
            <a:r>
              <a:rPr lang="it-IT" sz="2400" b="1" dirty="0">
                <a:latin typeface="Times New Roman" panose="02020603050405020304" pitchFamily="18" charset="0"/>
                <a:cs typeface="Times New Roman" panose="02020603050405020304" pitchFamily="18" charset="0"/>
              </a:rPr>
              <a:t>non più finanziare </a:t>
            </a:r>
            <a:r>
              <a:rPr lang="it-IT" sz="2400" dirty="0">
                <a:latin typeface="Times New Roman" panose="02020603050405020304" pitchFamily="18" charset="0"/>
                <a:cs typeface="Times New Roman" panose="02020603050405020304" pitchFamily="18" charset="0"/>
              </a:rPr>
              <a:t>gli armamenti nucleari !</a:t>
            </a:r>
          </a:p>
        </p:txBody>
      </p:sp>
      <p:sp>
        <p:nvSpPr>
          <p:cNvPr id="7" name="Espace réservé du numéro de diapositive 6">
            <a:extLst>
              <a:ext uri="{FF2B5EF4-FFF2-40B4-BE49-F238E27FC236}">
                <a16:creationId xmlns:a16="http://schemas.microsoft.com/office/drawing/2014/main" id="{306AA059-0E12-D145-A58C-CDBBD982A91C}"/>
              </a:ext>
            </a:extLst>
          </p:cNvPr>
          <p:cNvSpPr>
            <a:spLocks noGrp="1"/>
          </p:cNvSpPr>
          <p:nvPr>
            <p:ph type="sldNum" sz="quarter" idx="12"/>
          </p:nvPr>
        </p:nvSpPr>
        <p:spPr/>
        <p:txBody>
          <a:bodyPr/>
          <a:lstStyle/>
          <a:p>
            <a:fld id="{473DAE95-8382-BB4F-AA56-DD5979AB0BAB}" type="slidenum">
              <a:rPr lang="fr-FR" smtClean="0"/>
              <a:t>12</a:t>
            </a:fld>
            <a:endParaRPr lang="fr-FR" dirty="0"/>
          </a:p>
        </p:txBody>
      </p:sp>
    </p:spTree>
    <p:extLst>
      <p:ext uri="{BB962C8B-B14F-4D97-AF65-F5344CB8AC3E}">
        <p14:creationId xmlns:p14="http://schemas.microsoft.com/office/powerpoint/2010/main" val="4033469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a:extLst>
              <a:ext uri="{FF2B5EF4-FFF2-40B4-BE49-F238E27FC236}">
                <a16:creationId xmlns:a16="http://schemas.microsoft.com/office/drawing/2014/main" id="{DB6BDECA-3C07-3249-8010-DF1115CF0A99}"/>
              </a:ext>
            </a:extLst>
          </p:cNvPr>
          <p:cNvSpPr>
            <a:spLocks noGrp="1"/>
          </p:cNvSpPr>
          <p:nvPr>
            <p:ph idx="1"/>
          </p:nvPr>
        </p:nvSpPr>
        <p:spPr>
          <a:xfrm>
            <a:off x="1688444" y="798419"/>
            <a:ext cx="9026899" cy="5261162"/>
          </a:xfrm>
        </p:spPr>
        <p:txBody>
          <a:bodyPr/>
          <a:lstStyle/>
          <a:p>
            <a:pPr marL="0" indent="0" defTabSz="685800">
              <a:spcBef>
                <a:spcPts val="0"/>
              </a:spcBef>
              <a:buNone/>
              <a:defRPr/>
            </a:pPr>
            <a:endParaRPr lang="en-US" dirty="0"/>
          </a:p>
          <a:p>
            <a:pPr marL="0" indent="0" defTabSz="685800">
              <a:spcBef>
                <a:spcPts val="0"/>
              </a:spcBef>
              <a:buNone/>
              <a:defRPr/>
            </a:pPr>
            <a:r>
              <a:rPr lang="en-US" dirty="0">
                <a:latin typeface="Times New Roman" charset="0"/>
                <a:ea typeface="Times New Roman" charset="0"/>
                <a:cs typeface="Times New Roman" charset="0"/>
              </a:rPr>
              <a:t>   </a:t>
            </a:r>
            <a:r>
              <a:rPr lang="en-US" i="1" u="sng" dirty="0">
                <a:latin typeface="Times New Roman" charset="0"/>
                <a:ea typeface="Times New Roman" charset="0"/>
                <a:cs typeface="Times New Roman" charset="0"/>
              </a:rPr>
              <a:t>Per </a:t>
            </a:r>
            <a:r>
              <a:rPr lang="en-US" i="1" u="sng" dirty="0" err="1">
                <a:latin typeface="Times New Roman" charset="0"/>
                <a:ea typeface="Times New Roman" charset="0"/>
                <a:cs typeface="Times New Roman" charset="0"/>
              </a:rPr>
              <a:t>riassumere</a:t>
            </a:r>
            <a:r>
              <a:rPr lang="en-US" i="1" u="sng" dirty="0">
                <a:latin typeface="Times New Roman" charset="0"/>
                <a:ea typeface="Times New Roman" charset="0"/>
                <a:cs typeface="Times New Roman" charset="0"/>
              </a:rPr>
              <a:t> </a:t>
            </a:r>
            <a:r>
              <a:rPr lang="en-US" i="1" dirty="0">
                <a:latin typeface="Times New Roman" charset="0"/>
                <a:ea typeface="Times New Roman" charset="0"/>
                <a:cs typeface="Times New Roman" charset="0"/>
              </a:rPr>
              <a:t>:</a:t>
            </a:r>
          </a:p>
        </p:txBody>
      </p:sp>
      <p:sp>
        <p:nvSpPr>
          <p:cNvPr id="11" name="Rectangle à coins arrondis 6">
            <a:extLst>
              <a:ext uri="{FF2B5EF4-FFF2-40B4-BE49-F238E27FC236}">
                <a16:creationId xmlns:a16="http://schemas.microsoft.com/office/drawing/2014/main" id="{5E88BAB6-615C-E84F-80F6-1F75DB972365}"/>
              </a:ext>
            </a:extLst>
          </p:cNvPr>
          <p:cNvSpPr/>
          <p:nvPr/>
        </p:nvSpPr>
        <p:spPr>
          <a:xfrm>
            <a:off x="4940551" y="4444407"/>
            <a:ext cx="2487706" cy="4571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2259FD15-3FD2-F14A-ADA6-97925027E3F3}"/>
              </a:ext>
            </a:extLst>
          </p:cNvPr>
          <p:cNvSpPr/>
          <p:nvPr/>
        </p:nvSpPr>
        <p:spPr>
          <a:xfrm>
            <a:off x="5105959" y="2632262"/>
            <a:ext cx="121024" cy="178846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E4205984-6D58-5549-A321-8CAD2BDD8C54}"/>
              </a:ext>
            </a:extLst>
          </p:cNvPr>
          <p:cNvSpPr/>
          <p:nvPr/>
        </p:nvSpPr>
        <p:spPr>
          <a:xfrm flipH="1">
            <a:off x="7136465" y="2632261"/>
            <a:ext cx="134470" cy="178846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4" name="Connecteur droit 13">
            <a:extLst>
              <a:ext uri="{FF2B5EF4-FFF2-40B4-BE49-F238E27FC236}">
                <a16:creationId xmlns:a16="http://schemas.microsoft.com/office/drawing/2014/main" id="{5F0D7482-C309-BD45-ABC6-D92BB791263E}"/>
              </a:ext>
            </a:extLst>
          </p:cNvPr>
          <p:cNvCxnSpPr/>
          <p:nvPr/>
        </p:nvCxnSpPr>
        <p:spPr>
          <a:xfrm>
            <a:off x="6201894" y="2060727"/>
            <a:ext cx="1479177" cy="833717"/>
          </a:xfrm>
          <a:prstGeom prst="line">
            <a:avLst/>
          </a:prstGeom>
          <a:ln w="88900"/>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7F5B2416-3807-B147-85D0-B5631AAD34FA}"/>
              </a:ext>
            </a:extLst>
          </p:cNvPr>
          <p:cNvCxnSpPr/>
          <p:nvPr/>
        </p:nvCxnSpPr>
        <p:spPr>
          <a:xfrm flipV="1">
            <a:off x="4719356" y="2027073"/>
            <a:ext cx="1482538" cy="833717"/>
          </a:xfrm>
          <a:prstGeom prst="line">
            <a:avLst/>
          </a:prstGeom>
          <a:ln w="88900"/>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3FBFF452-34F8-BA47-BCA9-F569DFF0BB7A}"/>
              </a:ext>
            </a:extLst>
          </p:cNvPr>
          <p:cNvCxnSpPr>
            <a:cxnSpLocks/>
          </p:cNvCxnSpPr>
          <p:nvPr/>
        </p:nvCxnSpPr>
        <p:spPr>
          <a:xfrm>
            <a:off x="4151649" y="4139908"/>
            <a:ext cx="567707" cy="592312"/>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14DE5912-1E28-114C-816F-72A990798FC5}"/>
              </a:ext>
            </a:extLst>
          </p:cNvPr>
          <p:cNvCxnSpPr/>
          <p:nvPr/>
        </p:nvCxnSpPr>
        <p:spPr>
          <a:xfrm flipH="1" flipV="1">
            <a:off x="7590303" y="4661050"/>
            <a:ext cx="558053" cy="47065"/>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44A67AF4-69E1-E84F-ADA8-AD4621C81899}"/>
              </a:ext>
            </a:extLst>
          </p:cNvPr>
          <p:cNvCxnSpPr>
            <a:cxnSpLocks/>
          </p:cNvCxnSpPr>
          <p:nvPr/>
        </p:nvCxnSpPr>
        <p:spPr>
          <a:xfrm flipV="1">
            <a:off x="3677208" y="2738853"/>
            <a:ext cx="924767" cy="553498"/>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F9596676-F92D-C74E-83A5-31E1BD59F4B1}"/>
              </a:ext>
            </a:extLst>
          </p:cNvPr>
          <p:cNvSpPr txBox="1"/>
          <p:nvPr/>
        </p:nvSpPr>
        <p:spPr>
          <a:xfrm>
            <a:off x="1903892" y="3392124"/>
            <a:ext cx="2402557" cy="1477328"/>
          </a:xfrm>
          <a:prstGeom prst="rect">
            <a:avLst/>
          </a:prstGeom>
          <a:noFill/>
        </p:spPr>
        <p:txBody>
          <a:bodyPr wrap="square" rtlCol="0">
            <a:spAutoFit/>
          </a:bodyPr>
          <a:lstStyle/>
          <a:p>
            <a:pPr algn="ctr"/>
            <a:r>
              <a:rPr lang="en-GB" b="1" dirty="0" err="1">
                <a:solidFill>
                  <a:srgbClr val="C00000"/>
                </a:solidFill>
                <a:latin typeface="Times New Roman" charset="0"/>
                <a:ea typeface="Times New Roman" charset="0"/>
                <a:cs typeface="Times New Roman" charset="0"/>
              </a:rPr>
              <a:t>Trattato</a:t>
            </a:r>
            <a:r>
              <a:rPr lang="en-GB" b="1" dirty="0">
                <a:solidFill>
                  <a:srgbClr val="C00000"/>
                </a:solidFill>
                <a:latin typeface="Times New Roman" charset="0"/>
                <a:ea typeface="Times New Roman" charset="0"/>
                <a:cs typeface="Times New Roman" charset="0"/>
              </a:rPr>
              <a:t> </a:t>
            </a:r>
            <a:r>
              <a:rPr lang="en-GB" b="1" dirty="0" err="1">
                <a:solidFill>
                  <a:srgbClr val="C00000"/>
                </a:solidFill>
                <a:latin typeface="Times New Roman" charset="0"/>
                <a:ea typeface="Times New Roman" charset="0"/>
                <a:cs typeface="Times New Roman" charset="0"/>
              </a:rPr>
              <a:t>Internazionale</a:t>
            </a:r>
            <a:r>
              <a:rPr lang="en-GB" b="1" dirty="0">
                <a:solidFill>
                  <a:srgbClr val="C00000"/>
                </a:solidFill>
                <a:latin typeface="Times New Roman" charset="0"/>
                <a:ea typeface="Times New Roman" charset="0"/>
                <a:cs typeface="Times New Roman" charset="0"/>
              </a:rPr>
              <a:t> </a:t>
            </a:r>
            <a:r>
              <a:rPr lang="en-GB" b="1" dirty="0" err="1">
                <a:solidFill>
                  <a:srgbClr val="C00000"/>
                </a:solidFill>
                <a:latin typeface="Times New Roman" charset="0"/>
                <a:ea typeface="Times New Roman" charset="0"/>
                <a:cs typeface="Times New Roman" charset="0"/>
              </a:rPr>
              <a:t>sulla</a:t>
            </a:r>
            <a:r>
              <a:rPr lang="en-GB" b="1" dirty="0">
                <a:solidFill>
                  <a:srgbClr val="C00000"/>
                </a:solidFill>
                <a:latin typeface="Times New Roman" charset="0"/>
                <a:ea typeface="Times New Roman" charset="0"/>
                <a:cs typeface="Times New Roman" charset="0"/>
              </a:rPr>
              <a:t> </a:t>
            </a:r>
            <a:r>
              <a:rPr lang="en-GB" b="1" dirty="0" err="1">
                <a:solidFill>
                  <a:srgbClr val="C00000"/>
                </a:solidFill>
                <a:latin typeface="Times New Roman" charset="0"/>
                <a:ea typeface="Times New Roman" charset="0"/>
                <a:cs typeface="Times New Roman" charset="0"/>
              </a:rPr>
              <a:t>Proibizione</a:t>
            </a:r>
            <a:r>
              <a:rPr lang="en-GB" b="1" dirty="0">
                <a:solidFill>
                  <a:srgbClr val="C00000"/>
                </a:solidFill>
                <a:latin typeface="Times New Roman" charset="0"/>
                <a:ea typeface="Times New Roman" charset="0"/>
                <a:cs typeface="Times New Roman" charset="0"/>
              </a:rPr>
              <a:t> </a:t>
            </a:r>
            <a:r>
              <a:rPr lang="en-GB" b="1" dirty="0" err="1">
                <a:solidFill>
                  <a:srgbClr val="C00000"/>
                </a:solidFill>
                <a:latin typeface="Times New Roman" charset="0"/>
                <a:ea typeface="Times New Roman" charset="0"/>
                <a:cs typeface="Times New Roman" charset="0"/>
              </a:rPr>
              <a:t>delle</a:t>
            </a:r>
            <a:r>
              <a:rPr lang="en-GB" b="1" dirty="0">
                <a:solidFill>
                  <a:srgbClr val="C00000"/>
                </a:solidFill>
                <a:latin typeface="Times New Roman" charset="0"/>
                <a:ea typeface="Times New Roman" charset="0"/>
                <a:cs typeface="Times New Roman" charset="0"/>
              </a:rPr>
              <a:t> </a:t>
            </a:r>
          </a:p>
          <a:p>
            <a:pPr algn="ctr"/>
            <a:r>
              <a:rPr lang="en-GB" b="1" dirty="0" err="1">
                <a:solidFill>
                  <a:srgbClr val="C00000"/>
                </a:solidFill>
                <a:latin typeface="Times New Roman" charset="0"/>
                <a:ea typeface="Times New Roman" charset="0"/>
                <a:cs typeface="Times New Roman" charset="0"/>
              </a:rPr>
              <a:t>Armi</a:t>
            </a:r>
            <a:r>
              <a:rPr lang="en-GB" b="1" dirty="0">
                <a:solidFill>
                  <a:srgbClr val="C00000"/>
                </a:solidFill>
                <a:latin typeface="Times New Roman" charset="0"/>
                <a:ea typeface="Times New Roman" charset="0"/>
                <a:cs typeface="Times New Roman" charset="0"/>
              </a:rPr>
              <a:t> </a:t>
            </a:r>
            <a:r>
              <a:rPr lang="en-GB" b="1" dirty="0" err="1">
                <a:solidFill>
                  <a:srgbClr val="C00000"/>
                </a:solidFill>
                <a:latin typeface="Times New Roman" charset="0"/>
                <a:ea typeface="Times New Roman" charset="0"/>
                <a:cs typeface="Times New Roman" charset="0"/>
              </a:rPr>
              <a:t>Nucleari</a:t>
            </a:r>
            <a:endParaRPr lang="en-GB" b="1" dirty="0">
              <a:solidFill>
                <a:srgbClr val="C00000"/>
              </a:solidFill>
              <a:latin typeface="Times New Roman" charset="0"/>
              <a:ea typeface="Times New Roman" charset="0"/>
              <a:cs typeface="Times New Roman" charset="0"/>
            </a:endParaRPr>
          </a:p>
          <a:p>
            <a:pPr algn="ctr"/>
            <a:r>
              <a:rPr lang="en-GB" b="1" dirty="0">
                <a:solidFill>
                  <a:srgbClr val="C00000"/>
                </a:solidFill>
                <a:latin typeface="Times New Roman" charset="0"/>
                <a:ea typeface="Times New Roman" charset="0"/>
                <a:cs typeface="Times New Roman" charset="0"/>
              </a:rPr>
              <a:t>(TPAN) </a:t>
            </a:r>
            <a:endParaRPr lang="en-US" dirty="0"/>
          </a:p>
        </p:txBody>
      </p:sp>
      <p:sp>
        <p:nvSpPr>
          <p:cNvPr id="20" name="ZoneTexte 19">
            <a:extLst>
              <a:ext uri="{FF2B5EF4-FFF2-40B4-BE49-F238E27FC236}">
                <a16:creationId xmlns:a16="http://schemas.microsoft.com/office/drawing/2014/main" id="{9881E70E-D9BF-8C40-BA9C-ACD5D398B5A5}"/>
              </a:ext>
            </a:extLst>
          </p:cNvPr>
          <p:cNvSpPr txBox="1"/>
          <p:nvPr/>
        </p:nvSpPr>
        <p:spPr>
          <a:xfrm>
            <a:off x="8126507" y="4420721"/>
            <a:ext cx="2300445" cy="1477328"/>
          </a:xfrm>
          <a:prstGeom prst="rect">
            <a:avLst/>
          </a:prstGeom>
          <a:noFill/>
        </p:spPr>
        <p:txBody>
          <a:bodyPr wrap="square" rtlCol="0">
            <a:spAutoFit/>
          </a:bodyPr>
          <a:lstStyle/>
          <a:p>
            <a:pPr algn="ctr"/>
            <a:r>
              <a:rPr lang="en-US" b="1" dirty="0">
                <a:solidFill>
                  <a:srgbClr val="C00000"/>
                </a:solidFill>
                <a:latin typeface="Times New Roman" charset="0"/>
                <a:ea typeface="Times New Roman" charset="0"/>
                <a:cs typeface="Times New Roman" charset="0"/>
              </a:rPr>
              <a:t>La base </a:t>
            </a:r>
            <a:r>
              <a:rPr lang="en-US" b="1" dirty="0" err="1">
                <a:solidFill>
                  <a:srgbClr val="C00000"/>
                </a:solidFill>
                <a:latin typeface="Times New Roman" charset="0"/>
                <a:ea typeface="Times New Roman" charset="0"/>
                <a:cs typeface="Times New Roman" charset="0"/>
              </a:rPr>
              <a:t>legale</a:t>
            </a:r>
            <a:r>
              <a:rPr lang="en-US" b="1" dirty="0">
                <a:solidFill>
                  <a:srgbClr val="C00000"/>
                </a:solidFill>
                <a:latin typeface="Times New Roman" charset="0"/>
                <a:ea typeface="Times New Roman" charset="0"/>
                <a:cs typeface="Times New Roman" charset="0"/>
              </a:rPr>
              <a:t> : la </a:t>
            </a:r>
            <a:r>
              <a:rPr lang="en-US" b="1" dirty="0" err="1">
                <a:solidFill>
                  <a:srgbClr val="C00000"/>
                </a:solidFill>
                <a:latin typeface="Times New Roman" charset="0"/>
                <a:ea typeface="Times New Roman" charset="0"/>
                <a:cs typeface="Times New Roman" charset="0"/>
              </a:rPr>
              <a:t>proibizione</a:t>
            </a:r>
            <a:r>
              <a:rPr lang="en-US" b="1" dirty="0">
                <a:solidFill>
                  <a:srgbClr val="C00000"/>
                </a:solidFill>
                <a:latin typeface="Times New Roman" charset="0"/>
                <a:ea typeface="Times New Roman" charset="0"/>
                <a:cs typeface="Times New Roman" charset="0"/>
              </a:rPr>
              <a:t> </a:t>
            </a:r>
            <a:r>
              <a:rPr lang="en-US" b="1" dirty="0" err="1">
                <a:solidFill>
                  <a:srgbClr val="C00000"/>
                </a:solidFill>
                <a:latin typeface="Times New Roman" charset="0"/>
                <a:ea typeface="Times New Roman" charset="0"/>
                <a:cs typeface="Times New Roman" charset="0"/>
              </a:rPr>
              <a:t>delle</a:t>
            </a:r>
            <a:r>
              <a:rPr lang="en-US" b="1" dirty="0">
                <a:solidFill>
                  <a:srgbClr val="C00000"/>
                </a:solidFill>
                <a:latin typeface="Times New Roman" charset="0"/>
                <a:ea typeface="Times New Roman" charset="0"/>
                <a:cs typeface="Times New Roman" charset="0"/>
              </a:rPr>
              <a:t> </a:t>
            </a:r>
            <a:r>
              <a:rPr lang="en-US" b="1" dirty="0" err="1">
                <a:solidFill>
                  <a:srgbClr val="C00000"/>
                </a:solidFill>
                <a:latin typeface="Times New Roman" charset="0"/>
                <a:ea typeface="Times New Roman" charset="0"/>
                <a:cs typeface="Times New Roman" charset="0"/>
              </a:rPr>
              <a:t>Armi</a:t>
            </a:r>
            <a:r>
              <a:rPr lang="en-US" b="1" dirty="0">
                <a:solidFill>
                  <a:srgbClr val="C00000"/>
                </a:solidFill>
                <a:latin typeface="Times New Roman" charset="0"/>
                <a:ea typeface="Times New Roman" charset="0"/>
                <a:cs typeface="Times New Roman" charset="0"/>
              </a:rPr>
              <a:t> </a:t>
            </a:r>
            <a:r>
              <a:rPr lang="en-US" b="1" dirty="0" err="1">
                <a:solidFill>
                  <a:srgbClr val="C00000"/>
                </a:solidFill>
                <a:latin typeface="Times New Roman" charset="0"/>
                <a:ea typeface="Times New Roman" charset="0"/>
                <a:cs typeface="Times New Roman" charset="0"/>
              </a:rPr>
              <a:t>Nucleari</a:t>
            </a:r>
            <a:r>
              <a:rPr lang="en-US" b="1" dirty="0">
                <a:solidFill>
                  <a:srgbClr val="C00000"/>
                </a:solidFill>
                <a:latin typeface="Times New Roman" charset="0"/>
                <a:ea typeface="Times New Roman" charset="0"/>
                <a:cs typeface="Times New Roman" charset="0"/>
              </a:rPr>
              <a:t> </a:t>
            </a:r>
          </a:p>
          <a:p>
            <a:pPr algn="ctr"/>
            <a:r>
              <a:rPr lang="en-US" b="1" dirty="0">
                <a:solidFill>
                  <a:srgbClr val="C00000"/>
                </a:solidFill>
                <a:latin typeface="Times New Roman" charset="0"/>
                <a:ea typeface="Times New Roman" charset="0"/>
                <a:cs typeface="Times New Roman" charset="0"/>
              </a:rPr>
              <a:t>e la </a:t>
            </a:r>
            <a:r>
              <a:rPr lang="en-US" b="1" dirty="0" err="1">
                <a:solidFill>
                  <a:srgbClr val="C00000"/>
                </a:solidFill>
                <a:latin typeface="Times New Roman" charset="0"/>
                <a:ea typeface="Times New Roman" charset="0"/>
                <a:cs typeface="Times New Roman" charset="0"/>
              </a:rPr>
              <a:t>loro</a:t>
            </a:r>
            <a:r>
              <a:rPr lang="en-US" b="1" dirty="0">
                <a:solidFill>
                  <a:srgbClr val="C00000"/>
                </a:solidFill>
                <a:latin typeface="Times New Roman" charset="0"/>
                <a:ea typeface="Times New Roman" charset="0"/>
                <a:cs typeface="Times New Roman" charset="0"/>
              </a:rPr>
              <a:t> </a:t>
            </a:r>
            <a:r>
              <a:rPr lang="en-US" b="1" dirty="0" err="1">
                <a:solidFill>
                  <a:srgbClr val="C00000"/>
                </a:solidFill>
                <a:latin typeface="Times New Roman" charset="0"/>
                <a:ea typeface="Times New Roman" charset="0"/>
                <a:cs typeface="Times New Roman" charset="0"/>
              </a:rPr>
              <a:t>conseguente</a:t>
            </a:r>
            <a:r>
              <a:rPr lang="en-US" b="1" dirty="0">
                <a:solidFill>
                  <a:srgbClr val="C00000"/>
                </a:solidFill>
                <a:latin typeface="Times New Roman" charset="0"/>
                <a:ea typeface="Times New Roman" charset="0"/>
                <a:cs typeface="Times New Roman" charset="0"/>
              </a:rPr>
              <a:t> </a:t>
            </a:r>
            <a:r>
              <a:rPr lang="en-US" b="1" dirty="0" err="1">
                <a:solidFill>
                  <a:srgbClr val="C00000"/>
                </a:solidFill>
                <a:latin typeface="Times New Roman" charset="0"/>
                <a:ea typeface="Times New Roman" charset="0"/>
                <a:cs typeface="Times New Roman" charset="0"/>
              </a:rPr>
              <a:t>stigmatizzazione</a:t>
            </a:r>
            <a:endParaRPr lang="en-US" b="1" dirty="0">
              <a:solidFill>
                <a:srgbClr val="C00000"/>
              </a:solidFill>
              <a:latin typeface="Times New Roman" charset="0"/>
              <a:ea typeface="Times New Roman" charset="0"/>
              <a:cs typeface="Times New Roman" charset="0"/>
            </a:endParaRPr>
          </a:p>
        </p:txBody>
      </p:sp>
      <p:sp>
        <p:nvSpPr>
          <p:cNvPr id="21" name="ZoneTexte 20">
            <a:extLst>
              <a:ext uri="{FF2B5EF4-FFF2-40B4-BE49-F238E27FC236}">
                <a16:creationId xmlns:a16="http://schemas.microsoft.com/office/drawing/2014/main" id="{B858E173-C750-1742-BFBA-1D12C873A080}"/>
              </a:ext>
            </a:extLst>
          </p:cNvPr>
          <p:cNvSpPr txBox="1"/>
          <p:nvPr/>
        </p:nvSpPr>
        <p:spPr>
          <a:xfrm>
            <a:off x="7435680" y="3226201"/>
            <a:ext cx="3333157" cy="923330"/>
          </a:xfrm>
          <a:prstGeom prst="rect">
            <a:avLst/>
          </a:prstGeom>
          <a:noFill/>
        </p:spPr>
        <p:txBody>
          <a:bodyPr wrap="none" rtlCol="0">
            <a:spAutoFit/>
          </a:bodyPr>
          <a:lstStyle/>
          <a:p>
            <a:pPr algn="ctr"/>
            <a:r>
              <a:rPr lang="en-US" b="1" dirty="0" err="1">
                <a:solidFill>
                  <a:srgbClr val="C00000"/>
                </a:solidFill>
                <a:latin typeface="Times New Roman" charset="0"/>
                <a:ea typeface="Times New Roman" charset="0"/>
                <a:cs typeface="Times New Roman" charset="0"/>
              </a:rPr>
              <a:t>L’eliminazione</a:t>
            </a:r>
            <a:r>
              <a:rPr lang="en-US" b="1" dirty="0">
                <a:solidFill>
                  <a:srgbClr val="C00000"/>
                </a:solidFill>
                <a:latin typeface="Times New Roman" charset="0"/>
                <a:ea typeface="Times New Roman" charset="0"/>
                <a:cs typeface="Times New Roman" charset="0"/>
              </a:rPr>
              <a:t> </a:t>
            </a:r>
            <a:r>
              <a:rPr lang="en-US" b="1" dirty="0" err="1">
                <a:solidFill>
                  <a:srgbClr val="C00000"/>
                </a:solidFill>
                <a:latin typeface="Times New Roman" charset="0"/>
                <a:ea typeface="Times New Roman" charset="0"/>
                <a:cs typeface="Times New Roman" charset="0"/>
              </a:rPr>
              <a:t>delle</a:t>
            </a:r>
            <a:r>
              <a:rPr lang="en-US" b="1" dirty="0">
                <a:solidFill>
                  <a:srgbClr val="C00000"/>
                </a:solidFill>
                <a:latin typeface="Times New Roman" charset="0"/>
                <a:ea typeface="Times New Roman" charset="0"/>
                <a:cs typeface="Times New Roman" charset="0"/>
              </a:rPr>
              <a:t> </a:t>
            </a:r>
          </a:p>
          <a:p>
            <a:pPr algn="ctr"/>
            <a:r>
              <a:rPr lang="en-US" b="1" dirty="0" err="1">
                <a:solidFill>
                  <a:srgbClr val="C00000"/>
                </a:solidFill>
                <a:latin typeface="Times New Roman" charset="0"/>
                <a:ea typeface="Times New Roman" charset="0"/>
                <a:cs typeface="Times New Roman" charset="0"/>
              </a:rPr>
              <a:t>armi</a:t>
            </a:r>
            <a:r>
              <a:rPr lang="en-US" b="1" dirty="0">
                <a:solidFill>
                  <a:srgbClr val="C00000"/>
                </a:solidFill>
                <a:latin typeface="Times New Roman" charset="0"/>
                <a:ea typeface="Times New Roman" charset="0"/>
                <a:cs typeface="Times New Roman" charset="0"/>
              </a:rPr>
              <a:t> </a:t>
            </a:r>
            <a:r>
              <a:rPr lang="en-US" b="1" dirty="0" err="1">
                <a:solidFill>
                  <a:srgbClr val="C00000"/>
                </a:solidFill>
                <a:latin typeface="Times New Roman" charset="0"/>
                <a:ea typeface="Times New Roman" charset="0"/>
                <a:cs typeface="Times New Roman" charset="0"/>
              </a:rPr>
              <a:t>nucleari</a:t>
            </a:r>
            <a:endParaRPr lang="en-US" b="1" dirty="0">
              <a:solidFill>
                <a:srgbClr val="C00000"/>
              </a:solidFill>
              <a:latin typeface="Times New Roman" charset="0"/>
              <a:ea typeface="Times New Roman" charset="0"/>
              <a:cs typeface="Times New Roman" charset="0"/>
            </a:endParaRPr>
          </a:p>
          <a:p>
            <a:pPr algn="ctr"/>
            <a:r>
              <a:rPr lang="en-US" b="1" dirty="0">
                <a:solidFill>
                  <a:srgbClr val="C00000"/>
                </a:solidFill>
                <a:latin typeface="Times New Roman" charset="0"/>
                <a:ea typeface="Times New Roman" charset="0"/>
                <a:cs typeface="Times New Roman" charset="0"/>
              </a:rPr>
              <a:t>(</a:t>
            </a:r>
            <a:r>
              <a:rPr lang="en-US" b="1" dirty="0" err="1">
                <a:solidFill>
                  <a:srgbClr val="C00000"/>
                </a:solidFill>
                <a:latin typeface="Times New Roman" charset="0"/>
                <a:ea typeface="Times New Roman" charset="0"/>
                <a:cs typeface="Times New Roman" charset="0"/>
              </a:rPr>
              <a:t>ruolo</a:t>
            </a:r>
            <a:r>
              <a:rPr lang="en-US" b="1" dirty="0">
                <a:solidFill>
                  <a:srgbClr val="C00000"/>
                </a:solidFill>
                <a:latin typeface="Times New Roman" charset="0"/>
                <a:ea typeface="Times New Roman" charset="0"/>
                <a:cs typeface="Times New Roman" charset="0"/>
              </a:rPr>
              <a:t> ‘</a:t>
            </a:r>
            <a:r>
              <a:rPr lang="en-US" b="1" dirty="0" err="1">
                <a:solidFill>
                  <a:srgbClr val="C00000"/>
                </a:solidFill>
                <a:latin typeface="Times New Roman" charset="0"/>
                <a:ea typeface="Times New Roman" charset="0"/>
                <a:cs typeface="Times New Roman" charset="0"/>
              </a:rPr>
              <a:t>catalizzatore</a:t>
            </a:r>
            <a:r>
              <a:rPr lang="en-US" b="1" dirty="0">
                <a:solidFill>
                  <a:srgbClr val="C00000"/>
                </a:solidFill>
                <a:latin typeface="Times New Roman" charset="0"/>
                <a:ea typeface="Times New Roman" charset="0"/>
                <a:cs typeface="Times New Roman" charset="0"/>
              </a:rPr>
              <a:t>’ del TPAN)</a:t>
            </a:r>
          </a:p>
        </p:txBody>
      </p:sp>
      <p:cxnSp>
        <p:nvCxnSpPr>
          <p:cNvPr id="22" name="Connecteur droit avec flèche 21">
            <a:extLst>
              <a:ext uri="{FF2B5EF4-FFF2-40B4-BE49-F238E27FC236}">
                <a16:creationId xmlns:a16="http://schemas.microsoft.com/office/drawing/2014/main" id="{CDB118EE-EC80-2D40-8E63-2F70BEEEC9DF}"/>
              </a:ext>
            </a:extLst>
          </p:cNvPr>
          <p:cNvCxnSpPr/>
          <p:nvPr/>
        </p:nvCxnSpPr>
        <p:spPr>
          <a:xfrm flipH="1">
            <a:off x="7102848" y="2020367"/>
            <a:ext cx="702608" cy="252348"/>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86D36231-DEFC-7B43-B5FC-F5FD9B0FC6C3}"/>
              </a:ext>
            </a:extLst>
          </p:cNvPr>
          <p:cNvSpPr txBox="1"/>
          <p:nvPr/>
        </p:nvSpPr>
        <p:spPr>
          <a:xfrm>
            <a:off x="7743264" y="1486613"/>
            <a:ext cx="2275914" cy="1200329"/>
          </a:xfrm>
          <a:prstGeom prst="rect">
            <a:avLst/>
          </a:prstGeom>
          <a:noFill/>
        </p:spPr>
        <p:txBody>
          <a:bodyPr wrap="square" rtlCol="0">
            <a:spAutoFit/>
          </a:bodyPr>
          <a:lstStyle/>
          <a:p>
            <a:pPr algn="ctr"/>
            <a:r>
              <a:rPr lang="en-US" b="1" dirty="0" err="1">
                <a:solidFill>
                  <a:srgbClr val="C00000"/>
                </a:solidFill>
                <a:latin typeface="Times New Roman" charset="0"/>
                <a:ea typeface="Times New Roman" charset="0"/>
                <a:cs typeface="Times New Roman" charset="0"/>
              </a:rPr>
              <a:t>Irreversibilità</a:t>
            </a:r>
            <a:r>
              <a:rPr lang="en-US" b="1" dirty="0">
                <a:solidFill>
                  <a:srgbClr val="C00000"/>
                </a:solidFill>
                <a:latin typeface="Times New Roman" charset="0"/>
                <a:ea typeface="Times New Roman" charset="0"/>
                <a:cs typeface="Times New Roman" charset="0"/>
              </a:rPr>
              <a:t> </a:t>
            </a:r>
            <a:r>
              <a:rPr lang="en-US" b="1" dirty="0" err="1">
                <a:solidFill>
                  <a:srgbClr val="C00000"/>
                </a:solidFill>
                <a:latin typeface="Times New Roman" charset="0"/>
                <a:ea typeface="Times New Roman" charset="0"/>
                <a:cs typeface="Times New Roman" charset="0"/>
              </a:rPr>
              <a:t>dell’eliminazione</a:t>
            </a:r>
            <a:r>
              <a:rPr lang="en-US" b="1" dirty="0">
                <a:solidFill>
                  <a:srgbClr val="C00000"/>
                </a:solidFill>
                <a:latin typeface="Times New Roman" charset="0"/>
                <a:ea typeface="Times New Roman" charset="0"/>
                <a:cs typeface="Times New Roman" charset="0"/>
              </a:rPr>
              <a:t> </a:t>
            </a:r>
            <a:r>
              <a:rPr lang="en-US" b="1" dirty="0" err="1">
                <a:solidFill>
                  <a:srgbClr val="C00000"/>
                </a:solidFill>
                <a:latin typeface="Times New Roman" charset="0"/>
                <a:ea typeface="Times New Roman" charset="0"/>
                <a:cs typeface="Times New Roman" charset="0"/>
              </a:rPr>
              <a:t>delle</a:t>
            </a:r>
            <a:r>
              <a:rPr lang="en-US" b="1" dirty="0">
                <a:solidFill>
                  <a:srgbClr val="C00000"/>
                </a:solidFill>
                <a:latin typeface="Times New Roman" charset="0"/>
                <a:ea typeface="Times New Roman" charset="0"/>
                <a:cs typeface="Times New Roman" charset="0"/>
              </a:rPr>
              <a:t> </a:t>
            </a:r>
            <a:r>
              <a:rPr lang="en-US" b="1" dirty="0" err="1">
                <a:solidFill>
                  <a:srgbClr val="C00000"/>
                </a:solidFill>
                <a:latin typeface="Times New Roman" charset="0"/>
                <a:ea typeface="Times New Roman" charset="0"/>
                <a:cs typeface="Times New Roman" charset="0"/>
              </a:rPr>
              <a:t>armi</a:t>
            </a:r>
            <a:r>
              <a:rPr lang="en-US" b="1" dirty="0">
                <a:solidFill>
                  <a:srgbClr val="C00000"/>
                </a:solidFill>
                <a:latin typeface="Times New Roman" charset="0"/>
                <a:ea typeface="Times New Roman" charset="0"/>
                <a:cs typeface="Times New Roman" charset="0"/>
              </a:rPr>
              <a:t> </a:t>
            </a:r>
            <a:r>
              <a:rPr lang="en-US" b="1" dirty="0" err="1">
                <a:solidFill>
                  <a:srgbClr val="C00000"/>
                </a:solidFill>
                <a:latin typeface="Times New Roman" charset="0"/>
                <a:ea typeface="Times New Roman" charset="0"/>
                <a:cs typeface="Times New Roman" charset="0"/>
              </a:rPr>
              <a:t>nucleari</a:t>
            </a:r>
            <a:endParaRPr lang="en-US" b="1" dirty="0">
              <a:solidFill>
                <a:srgbClr val="C00000"/>
              </a:solidFill>
              <a:latin typeface="Times New Roman" charset="0"/>
              <a:ea typeface="Times New Roman" charset="0"/>
              <a:cs typeface="Times New Roman" charset="0"/>
            </a:endParaRPr>
          </a:p>
          <a:p>
            <a:endParaRPr lang="en-US" b="1" dirty="0">
              <a:solidFill>
                <a:srgbClr val="C00000"/>
              </a:solidFill>
              <a:latin typeface="Times New Roman" charset="0"/>
              <a:ea typeface="Times New Roman" charset="0"/>
              <a:cs typeface="Times New Roman" charset="0"/>
            </a:endParaRPr>
          </a:p>
        </p:txBody>
      </p:sp>
      <p:cxnSp>
        <p:nvCxnSpPr>
          <p:cNvPr id="24" name="Connecteur droit avec flèche 23">
            <a:extLst>
              <a:ext uri="{FF2B5EF4-FFF2-40B4-BE49-F238E27FC236}">
                <a16:creationId xmlns:a16="http://schemas.microsoft.com/office/drawing/2014/main" id="{3C6429D8-0D9D-AC44-840C-8D2454F0F389}"/>
              </a:ext>
            </a:extLst>
          </p:cNvPr>
          <p:cNvCxnSpPr/>
          <p:nvPr/>
        </p:nvCxnSpPr>
        <p:spPr>
          <a:xfrm flipH="1">
            <a:off x="7407927" y="3718516"/>
            <a:ext cx="740430" cy="12866"/>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A16B5247-71BA-3640-9C3E-F7C221721EC0}"/>
              </a:ext>
            </a:extLst>
          </p:cNvPr>
          <p:cNvSpPr>
            <a:spLocks noGrp="1"/>
          </p:cNvSpPr>
          <p:nvPr>
            <p:ph type="sldNum" sz="quarter" idx="12"/>
          </p:nvPr>
        </p:nvSpPr>
        <p:spPr/>
        <p:txBody>
          <a:bodyPr/>
          <a:lstStyle/>
          <a:p>
            <a:fld id="{473DAE95-8382-BB4F-AA56-DD5979AB0BAB}" type="slidenum">
              <a:rPr lang="fr-FR" smtClean="0"/>
              <a:t>13</a:t>
            </a:fld>
            <a:endParaRPr lang="fr-FR"/>
          </a:p>
        </p:txBody>
      </p:sp>
      <p:cxnSp>
        <p:nvCxnSpPr>
          <p:cNvPr id="25" name="Connecteur droit avec flèche 24">
            <a:extLst>
              <a:ext uri="{FF2B5EF4-FFF2-40B4-BE49-F238E27FC236}">
                <a16:creationId xmlns:a16="http://schemas.microsoft.com/office/drawing/2014/main" id="{8F336621-B09E-9340-8B29-13A4AA994E44}"/>
              </a:ext>
            </a:extLst>
          </p:cNvPr>
          <p:cNvCxnSpPr>
            <a:cxnSpLocks/>
          </p:cNvCxnSpPr>
          <p:nvPr/>
        </p:nvCxnSpPr>
        <p:spPr>
          <a:xfrm>
            <a:off x="4127816" y="3734317"/>
            <a:ext cx="911181"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8719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338F043-6FA2-DA48-B0D8-473400A1D0AD}"/>
              </a:ext>
            </a:extLst>
          </p:cNvPr>
          <p:cNvSpPr>
            <a:spLocks noGrp="1"/>
          </p:cNvSpPr>
          <p:nvPr>
            <p:ph idx="1"/>
          </p:nvPr>
        </p:nvSpPr>
        <p:spPr>
          <a:xfrm>
            <a:off x="838200" y="782435"/>
            <a:ext cx="10515600" cy="5837305"/>
          </a:xfrm>
        </p:spPr>
        <p:txBody>
          <a:bodyPr/>
          <a:lstStyle/>
          <a:p>
            <a:endParaRPr lang="it-IT" dirty="0">
              <a:latin typeface="Times New Roman" panose="02020603050405020304" pitchFamily="18" charset="0"/>
              <a:cs typeface="Times New Roman" panose="02020603050405020304" pitchFamily="18" charset="0"/>
            </a:endParaRPr>
          </a:p>
          <a:p>
            <a:pPr marL="0" indent="0" algn="ctr">
              <a:buNone/>
            </a:pPr>
            <a:r>
              <a:rPr lang="it-IT" b="1" dirty="0">
                <a:latin typeface="Times New Roman" panose="02020603050405020304" pitchFamily="18" charset="0"/>
                <a:cs typeface="Times New Roman" panose="02020603050405020304" pitchFamily="18" charset="0"/>
              </a:rPr>
              <a:t>La prossima fase …. </a:t>
            </a:r>
          </a:p>
          <a:p>
            <a:r>
              <a:rPr lang="it-IT" dirty="0">
                <a:latin typeface="Times New Roman" panose="02020603050405020304" pitchFamily="18" charset="0"/>
                <a:cs typeface="Times New Roman" panose="02020603050405020304" pitchFamily="18" charset="0"/>
              </a:rPr>
              <a:t>Ora si tratta di passare alla fase di </a:t>
            </a:r>
            <a:r>
              <a:rPr lang="it-IT" b="1" dirty="0">
                <a:solidFill>
                  <a:srgbClr val="C00000"/>
                </a:solidFill>
                <a:latin typeface="Times New Roman" panose="02020603050405020304" pitchFamily="18" charset="0"/>
                <a:cs typeface="Times New Roman" panose="02020603050405020304" pitchFamily="18" charset="0"/>
              </a:rPr>
              <a:t>eliminazione effettiva</a:t>
            </a:r>
            <a:r>
              <a:rPr lang="it-IT" dirty="0">
                <a:solidFill>
                  <a:srgbClr val="C00000"/>
                </a:solidFill>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di tali armi mostruose : </a:t>
            </a:r>
            <a:r>
              <a:rPr lang="it-IT" dirty="0" err="1">
                <a:latin typeface="Times New Roman" panose="02020603050405020304" pitchFamily="18" charset="0"/>
                <a:cs typeface="Times New Roman" panose="02020603050405020304" pitchFamily="18" charset="0"/>
              </a:rPr>
              <a:t>cio’</a:t>
            </a:r>
            <a:r>
              <a:rPr lang="it-IT" dirty="0">
                <a:latin typeface="Times New Roman" panose="02020603050405020304" pitchFamily="18" charset="0"/>
                <a:cs typeface="Times New Roman" panose="02020603050405020304" pitchFamily="18" charset="0"/>
              </a:rPr>
              <a:t> è indispensabile per la sicurezza dell’Umanità e dell’ambiente, ed è anche </a:t>
            </a:r>
            <a:r>
              <a:rPr lang="it-IT" b="1" dirty="0">
                <a:solidFill>
                  <a:srgbClr val="C00000"/>
                </a:solidFill>
                <a:latin typeface="Times New Roman" panose="02020603050405020304" pitchFamily="18" charset="0"/>
                <a:cs typeface="Times New Roman" panose="02020603050405020304" pitchFamily="18" charset="0"/>
              </a:rPr>
              <a:t>la condizione </a:t>
            </a:r>
            <a:r>
              <a:rPr lang="it-IT" dirty="0">
                <a:latin typeface="Times New Roman" panose="02020603050405020304" pitchFamily="18" charset="0"/>
                <a:cs typeface="Times New Roman" panose="02020603050405020304" pitchFamily="18" charset="0"/>
              </a:rPr>
              <a:t>perché gli Stati attualmente dotati di armi nucleari possano aderire al TPAN. </a:t>
            </a:r>
          </a:p>
          <a:p>
            <a:pPr marL="0" indent="0">
              <a:buNone/>
            </a:pPr>
            <a:r>
              <a:rPr lang="it-IT" b="1" dirty="0">
                <a:latin typeface="Times New Roman" panose="02020603050405020304" pitchFamily="18" charset="0"/>
                <a:cs typeface="Times New Roman" panose="02020603050405020304" pitchFamily="18" charset="0"/>
              </a:rPr>
              <a:t>  </a:t>
            </a:r>
            <a:r>
              <a:rPr lang="it-IT" b="1" dirty="0">
                <a:solidFill>
                  <a:srgbClr val="C00000"/>
                </a:solidFill>
                <a:latin typeface="Times New Roman" panose="02020603050405020304" pitchFamily="18" charset="0"/>
                <a:cs typeface="Times New Roman" panose="02020603050405020304" pitchFamily="18" charset="0"/>
              </a:rPr>
              <a:t>Come arrivarci </a:t>
            </a:r>
            <a:r>
              <a:rPr lang="it-IT" dirty="0">
                <a:solidFill>
                  <a:srgbClr val="C00000"/>
                </a:solidFill>
                <a:latin typeface="Times New Roman" panose="02020603050405020304" pitchFamily="18" charset="0"/>
                <a:cs typeface="Times New Roman" panose="02020603050405020304" pitchFamily="18" charset="0"/>
              </a:rPr>
              <a:t>? </a:t>
            </a:r>
            <a:endParaRPr lang="fr-FR" dirty="0">
              <a:solidFill>
                <a:srgbClr val="C00000"/>
              </a:solidFill>
              <a:latin typeface="Times New Roman" panose="02020603050405020304" pitchFamily="18" charset="0"/>
              <a:cs typeface="Times New Roman" panose="02020603050405020304" pitchFamily="18" charset="0"/>
            </a:endParaRPr>
          </a:p>
          <a:p>
            <a:r>
              <a:rPr lang="it-IT" sz="2400" dirty="0">
                <a:latin typeface="Times New Roman" panose="02020603050405020304" pitchFamily="18" charset="0"/>
                <a:cs typeface="Times New Roman" panose="02020603050405020304" pitchFamily="18" charset="0"/>
              </a:rPr>
              <a:t>Il dibattito è aperto…</a:t>
            </a:r>
            <a:endParaRPr lang="fr-FR" sz="2400" dirty="0">
              <a:latin typeface="Times New Roman" panose="02020603050405020304" pitchFamily="18" charset="0"/>
              <a:cs typeface="Times New Roman" panose="02020603050405020304" pitchFamily="18" charset="0"/>
            </a:endParaRPr>
          </a:p>
          <a:p>
            <a:pPr marL="0" indent="0">
              <a:buNone/>
            </a:pPr>
            <a:endParaRPr lang="fr-FR" sz="2400" b="1" dirty="0">
              <a:latin typeface="Times New Roman" panose="02020603050405020304" pitchFamily="18" charset="0"/>
              <a:cs typeface="Times New Roman" panose="02020603050405020304" pitchFamily="18" charset="0"/>
            </a:endParaRPr>
          </a:p>
          <a:p>
            <a:pPr marL="0" indent="0">
              <a:buNone/>
            </a:pPr>
            <a:endParaRPr lang="fr-FR" dirty="0"/>
          </a:p>
        </p:txBody>
      </p:sp>
      <p:sp>
        <p:nvSpPr>
          <p:cNvPr id="7" name="Espace réservé du numéro de diapositive 6">
            <a:extLst>
              <a:ext uri="{FF2B5EF4-FFF2-40B4-BE49-F238E27FC236}">
                <a16:creationId xmlns:a16="http://schemas.microsoft.com/office/drawing/2014/main" id="{A823419A-B107-BA4C-B4EA-5520D41EA836}"/>
              </a:ext>
            </a:extLst>
          </p:cNvPr>
          <p:cNvSpPr>
            <a:spLocks noGrp="1"/>
          </p:cNvSpPr>
          <p:nvPr>
            <p:ph type="sldNum" sz="quarter" idx="12"/>
          </p:nvPr>
        </p:nvSpPr>
        <p:spPr/>
        <p:txBody>
          <a:bodyPr/>
          <a:lstStyle/>
          <a:p>
            <a:fld id="{473DAE95-8382-BB4F-AA56-DD5979AB0BAB}" type="slidenum">
              <a:rPr lang="fr-FR" smtClean="0"/>
              <a:t>14</a:t>
            </a:fld>
            <a:endParaRPr lang="fr-FR"/>
          </a:p>
        </p:txBody>
      </p:sp>
    </p:spTree>
    <p:extLst>
      <p:ext uri="{BB962C8B-B14F-4D97-AF65-F5344CB8AC3E}">
        <p14:creationId xmlns:p14="http://schemas.microsoft.com/office/powerpoint/2010/main" val="2410018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02E9767-EE67-D443-9E59-50F09B70F385}"/>
              </a:ext>
            </a:extLst>
          </p:cNvPr>
          <p:cNvSpPr>
            <a:spLocks noGrp="1"/>
          </p:cNvSpPr>
          <p:nvPr>
            <p:ph idx="1"/>
          </p:nvPr>
        </p:nvSpPr>
        <p:spPr>
          <a:xfrm>
            <a:off x="838200" y="564776"/>
            <a:ext cx="10515600" cy="5472955"/>
          </a:xfrm>
        </p:spPr>
        <p:txBody>
          <a:bodyPr>
            <a:normAutofit/>
          </a:bodyPr>
          <a:lstStyle/>
          <a:p>
            <a:pPr marL="0" indent="0">
              <a:buNone/>
            </a:pPr>
            <a:r>
              <a:rPr lang="fr-FR" sz="2000" dirty="0">
                <a:latin typeface="Times New Roman" panose="02020603050405020304" pitchFamily="18" charset="0"/>
                <a:cs typeface="Times New Roman" panose="02020603050405020304" pitchFamily="18" charset="0"/>
              </a:rPr>
              <a:t> </a:t>
            </a:r>
          </a:p>
          <a:p>
            <a:pPr marL="0" indent="0" algn="ctr">
              <a:buNone/>
            </a:pPr>
            <a:r>
              <a:rPr lang="it-IT" sz="2400" b="1" dirty="0">
                <a:solidFill>
                  <a:srgbClr val="0070C0"/>
                </a:solidFill>
                <a:latin typeface="Times New Roman" panose="02020603050405020304" pitchFamily="18" charset="0"/>
                <a:cs typeface="Times New Roman" panose="02020603050405020304" pitchFamily="18" charset="0"/>
              </a:rPr>
              <a:t>Le conseguenze umanitarie e ambientali delle armi nucleari …</a:t>
            </a:r>
          </a:p>
          <a:p>
            <a:pPr marL="0" indent="0" algn="ctr">
              <a:buNone/>
            </a:pPr>
            <a:endParaRPr lang="it-IT" sz="2400" b="1" dirty="0">
              <a:solidFill>
                <a:srgbClr val="0070C0"/>
              </a:solidFill>
              <a:latin typeface="Times New Roman" panose="02020603050405020304" pitchFamily="18" charset="0"/>
              <a:cs typeface="Times New Roman" panose="02020603050405020304" pitchFamily="18" charset="0"/>
            </a:endParaRPr>
          </a:p>
          <a:p>
            <a:pPr>
              <a:buFontTx/>
              <a:buChar char="-"/>
            </a:pPr>
            <a:r>
              <a:rPr lang="it-IT" sz="2000" dirty="0">
                <a:solidFill>
                  <a:srgbClr val="0070C0"/>
                </a:solidFill>
                <a:latin typeface="Times New Roman" panose="02020603050405020304" pitchFamily="18" charset="0"/>
                <a:cs typeface="Times New Roman" panose="02020603050405020304" pitchFamily="18" charset="0"/>
              </a:rPr>
              <a:t>Gli armamenti, e soprattutto le armi nucleari, hanno già avuto un impatto molto pesante sulle persone e sull’ambiente :</a:t>
            </a:r>
          </a:p>
          <a:p>
            <a:pPr>
              <a:buFontTx/>
              <a:buChar char="-"/>
            </a:pPr>
            <a:r>
              <a:rPr lang="it-IT" sz="2000" dirty="0">
                <a:solidFill>
                  <a:srgbClr val="0070C0"/>
                </a:solidFill>
                <a:latin typeface="Times New Roman" panose="02020603050405020304" pitchFamily="18" charset="0"/>
                <a:cs typeface="Times New Roman" panose="02020603050405020304" pitchFamily="18" charset="0"/>
              </a:rPr>
              <a:t>oltre al peggio : le bombe su </a:t>
            </a:r>
            <a:r>
              <a:rPr lang="it-IT" sz="2000" b="1" dirty="0">
                <a:solidFill>
                  <a:srgbClr val="0070C0"/>
                </a:solidFill>
                <a:latin typeface="Times New Roman" panose="02020603050405020304" pitchFamily="18" charset="0"/>
                <a:cs typeface="Times New Roman" panose="02020603050405020304" pitchFamily="18" charset="0"/>
              </a:rPr>
              <a:t>Hiroshima</a:t>
            </a:r>
            <a:r>
              <a:rPr lang="it-IT" sz="2000" dirty="0">
                <a:solidFill>
                  <a:srgbClr val="0070C0"/>
                </a:solidFill>
                <a:latin typeface="Times New Roman" panose="02020603050405020304" pitchFamily="18" charset="0"/>
                <a:cs typeface="Times New Roman" panose="02020603050405020304" pitchFamily="18" charset="0"/>
              </a:rPr>
              <a:t> e </a:t>
            </a:r>
            <a:r>
              <a:rPr lang="it-IT" sz="2000" b="1" dirty="0">
                <a:solidFill>
                  <a:srgbClr val="0070C0"/>
                </a:solidFill>
                <a:latin typeface="Times New Roman" panose="02020603050405020304" pitchFamily="18" charset="0"/>
                <a:cs typeface="Times New Roman" panose="02020603050405020304" pitchFamily="18" charset="0"/>
              </a:rPr>
              <a:t>Nagasaki</a:t>
            </a:r>
            <a:r>
              <a:rPr lang="it-IT" sz="2000" dirty="0">
                <a:solidFill>
                  <a:srgbClr val="0070C0"/>
                </a:solidFill>
                <a:latin typeface="Times New Roman" panose="02020603050405020304" pitchFamily="18" charset="0"/>
                <a:cs typeface="Times New Roman" panose="02020603050405020304" pitchFamily="18" charset="0"/>
              </a:rPr>
              <a:t> il 6 e il 9 agosto 1945, </a:t>
            </a:r>
          </a:p>
          <a:p>
            <a:pPr>
              <a:buFontTx/>
              <a:buChar char="-"/>
            </a:pPr>
            <a:r>
              <a:rPr lang="it-IT" sz="2000" dirty="0">
                <a:solidFill>
                  <a:srgbClr val="0070C0"/>
                </a:solidFill>
                <a:latin typeface="Times New Roman" panose="02020603050405020304" pitchFamily="18" charset="0"/>
                <a:cs typeface="Times New Roman" panose="02020603050405020304" pitchFamily="18" charset="0"/>
              </a:rPr>
              <a:t>la serie dei </a:t>
            </a:r>
            <a:r>
              <a:rPr lang="it-IT" sz="2000" b="1" dirty="0">
                <a:solidFill>
                  <a:srgbClr val="0070C0"/>
                </a:solidFill>
                <a:latin typeface="Times New Roman" panose="02020603050405020304" pitchFamily="18" charset="0"/>
                <a:cs typeface="Times New Roman" panose="02020603050405020304" pitchFamily="18" charset="0"/>
              </a:rPr>
              <a:t>più di 2000 test nucleari </a:t>
            </a:r>
            <a:r>
              <a:rPr lang="it-IT" sz="2000" dirty="0">
                <a:solidFill>
                  <a:srgbClr val="0070C0"/>
                </a:solidFill>
                <a:latin typeface="Times New Roman" panose="02020603050405020304" pitchFamily="18" charset="0"/>
                <a:cs typeface="Times New Roman" panose="02020603050405020304" pitchFamily="18" charset="0"/>
              </a:rPr>
              <a:t>che ha accompagnato la proliferazione di queste armi mostruose hanno prodotto sovente degli effetti nefasti su delle popolazioni e sull’ambiente in diverse regioni del mondo, soprattutto a causa della radioattività prodotta :</a:t>
            </a:r>
          </a:p>
          <a:p>
            <a:pPr>
              <a:buFontTx/>
              <a:buChar char="-"/>
            </a:pPr>
            <a:r>
              <a:rPr lang="it-IT" sz="2000" dirty="0">
                <a:solidFill>
                  <a:srgbClr val="0070C0"/>
                </a:solidFill>
                <a:latin typeface="Times New Roman" panose="02020603050405020304" pitchFamily="18" charset="0"/>
                <a:cs typeface="Times New Roman" panose="02020603050405020304" pitchFamily="18" charset="0"/>
              </a:rPr>
              <a:t>il Nevada /USA, le Isole Marshall (</a:t>
            </a:r>
            <a:r>
              <a:rPr lang="it-IT" sz="2000" dirty="0" err="1">
                <a:solidFill>
                  <a:srgbClr val="0070C0"/>
                </a:solidFill>
                <a:latin typeface="Times New Roman" panose="02020603050405020304" pitchFamily="18" charset="0"/>
                <a:cs typeface="Times New Roman" panose="02020603050405020304" pitchFamily="18" charset="0"/>
              </a:rPr>
              <a:t>Enewetak</a:t>
            </a:r>
            <a:r>
              <a:rPr lang="it-IT" sz="2000" dirty="0">
                <a:solidFill>
                  <a:srgbClr val="0070C0"/>
                </a:solidFill>
                <a:latin typeface="Times New Roman" panose="02020603050405020304" pitchFamily="18" charset="0"/>
                <a:cs typeface="Times New Roman" panose="02020603050405020304" pitchFamily="18" charset="0"/>
              </a:rPr>
              <a:t> e Bikini) / USA, il Kazakhstan (Semipalatinsk)/URSS, la Nuova </a:t>
            </a:r>
            <a:r>
              <a:rPr lang="it-IT" sz="2000" dirty="0" err="1">
                <a:solidFill>
                  <a:srgbClr val="0070C0"/>
                </a:solidFill>
                <a:latin typeface="Times New Roman" panose="02020603050405020304" pitchFamily="18" charset="0"/>
                <a:cs typeface="Times New Roman" panose="02020603050405020304" pitchFamily="18" charset="0"/>
              </a:rPr>
              <a:t>Zembla</a:t>
            </a:r>
            <a:r>
              <a:rPr lang="it-IT" sz="2000" dirty="0">
                <a:solidFill>
                  <a:srgbClr val="0070C0"/>
                </a:solidFill>
                <a:latin typeface="Times New Roman" panose="02020603050405020304" pitchFamily="18" charset="0"/>
                <a:cs typeface="Times New Roman" panose="02020603050405020304" pitchFamily="18" charset="0"/>
              </a:rPr>
              <a:t> (Oceano Artico) /URSS, </a:t>
            </a:r>
            <a:r>
              <a:rPr lang="it-IT" sz="2000" dirty="0" err="1">
                <a:solidFill>
                  <a:srgbClr val="0070C0"/>
                </a:solidFill>
                <a:latin typeface="Times New Roman" panose="02020603050405020304" pitchFamily="18" charset="0"/>
                <a:cs typeface="Times New Roman" panose="02020603050405020304" pitchFamily="18" charset="0"/>
              </a:rPr>
              <a:t>Reggane</a:t>
            </a:r>
            <a:r>
              <a:rPr lang="it-IT" sz="2000" dirty="0">
                <a:solidFill>
                  <a:srgbClr val="0070C0"/>
                </a:solidFill>
                <a:latin typeface="Times New Roman" panose="02020603050405020304" pitchFamily="18" charset="0"/>
                <a:cs typeface="Times New Roman" panose="02020603050405020304" pitchFamily="18" charset="0"/>
              </a:rPr>
              <a:t> (Algeria (Sahara) e poi </a:t>
            </a:r>
            <a:r>
              <a:rPr lang="it-IT" sz="2000" dirty="0" err="1">
                <a:solidFill>
                  <a:srgbClr val="0070C0"/>
                </a:solidFill>
                <a:latin typeface="Times New Roman" panose="02020603050405020304" pitchFamily="18" charset="0"/>
                <a:cs typeface="Times New Roman" panose="02020603050405020304" pitchFamily="18" charset="0"/>
              </a:rPr>
              <a:t>Moruroa</a:t>
            </a:r>
            <a:r>
              <a:rPr lang="it-IT" sz="2000" dirty="0">
                <a:solidFill>
                  <a:srgbClr val="0070C0"/>
                </a:solidFill>
                <a:latin typeface="Times New Roman" panose="02020603050405020304" pitchFamily="18" charset="0"/>
                <a:cs typeface="Times New Roman" panose="02020603050405020304" pitchFamily="18" charset="0"/>
              </a:rPr>
              <a:t> e </a:t>
            </a:r>
            <a:r>
              <a:rPr lang="it-IT" sz="2000" dirty="0" err="1">
                <a:solidFill>
                  <a:srgbClr val="0070C0"/>
                </a:solidFill>
                <a:latin typeface="Times New Roman" panose="02020603050405020304" pitchFamily="18" charset="0"/>
                <a:cs typeface="Times New Roman" panose="02020603050405020304" pitchFamily="18" charset="0"/>
              </a:rPr>
              <a:t>Fangataufa</a:t>
            </a:r>
            <a:r>
              <a:rPr lang="it-IT" sz="2000" dirty="0">
                <a:solidFill>
                  <a:srgbClr val="0070C0"/>
                </a:solidFill>
                <a:latin typeface="Times New Roman" panose="02020603050405020304" pitchFamily="18" charset="0"/>
                <a:cs typeface="Times New Roman" panose="02020603050405020304" pitchFamily="18" charset="0"/>
              </a:rPr>
              <a:t> (Polinesia Francese)/ Francia, </a:t>
            </a:r>
            <a:r>
              <a:rPr lang="it-IT" sz="2000" dirty="0" err="1">
                <a:solidFill>
                  <a:srgbClr val="0070C0"/>
                </a:solidFill>
                <a:latin typeface="Times New Roman" panose="02020603050405020304" pitchFamily="18" charset="0"/>
                <a:cs typeface="Times New Roman" panose="02020603050405020304" pitchFamily="18" charset="0"/>
              </a:rPr>
              <a:t>Lop</a:t>
            </a:r>
            <a:r>
              <a:rPr lang="it-IT" sz="2000" dirty="0">
                <a:solidFill>
                  <a:srgbClr val="0070C0"/>
                </a:solidFill>
                <a:latin typeface="Times New Roman" panose="02020603050405020304" pitchFamily="18" charset="0"/>
                <a:cs typeface="Times New Roman" panose="02020603050405020304" pitchFamily="18" charset="0"/>
              </a:rPr>
              <a:t> </a:t>
            </a:r>
            <a:r>
              <a:rPr lang="it-IT" sz="2000" dirty="0" err="1">
                <a:solidFill>
                  <a:srgbClr val="0070C0"/>
                </a:solidFill>
                <a:latin typeface="Times New Roman" panose="02020603050405020304" pitchFamily="18" charset="0"/>
                <a:cs typeface="Times New Roman" panose="02020603050405020304" pitchFamily="18" charset="0"/>
              </a:rPr>
              <a:t>Nor</a:t>
            </a:r>
            <a:r>
              <a:rPr lang="it-IT" sz="2000" dirty="0">
                <a:solidFill>
                  <a:srgbClr val="0070C0"/>
                </a:solidFill>
                <a:latin typeface="Times New Roman" panose="02020603050405020304" pitchFamily="18" charset="0"/>
                <a:cs typeface="Times New Roman" panose="02020603050405020304" pitchFamily="18" charset="0"/>
              </a:rPr>
              <a:t> /Chine), </a:t>
            </a:r>
            <a:r>
              <a:rPr lang="it-IT" sz="2000" dirty="0" err="1">
                <a:solidFill>
                  <a:srgbClr val="0070C0"/>
                </a:solidFill>
                <a:latin typeface="Times New Roman" panose="02020603050405020304" pitchFamily="18" charset="0"/>
                <a:cs typeface="Times New Roman" panose="02020603050405020304" pitchFamily="18" charset="0"/>
              </a:rPr>
              <a:t>Australie</a:t>
            </a:r>
            <a:r>
              <a:rPr lang="it-IT" sz="2000" dirty="0">
                <a:solidFill>
                  <a:srgbClr val="0070C0"/>
                </a:solidFill>
                <a:latin typeface="Times New Roman" panose="02020603050405020304" pitchFamily="18" charset="0"/>
                <a:cs typeface="Times New Roman" panose="02020603050405020304" pitchFamily="18" charset="0"/>
              </a:rPr>
              <a:t> / UK</a:t>
            </a:r>
          </a:p>
          <a:p>
            <a:pPr>
              <a:buFontTx/>
              <a:buChar char="-"/>
            </a:pPr>
            <a:r>
              <a:rPr lang="it-IT" sz="2000" dirty="0">
                <a:solidFill>
                  <a:srgbClr val="0070C0"/>
                </a:solidFill>
                <a:latin typeface="Times New Roman" panose="02020603050405020304" pitchFamily="18" charset="0"/>
                <a:cs typeface="Times New Roman" panose="02020603050405020304" pitchFamily="18" charset="0"/>
              </a:rPr>
              <a:t>Una </a:t>
            </a:r>
            <a:r>
              <a:rPr lang="it-IT" sz="2000" b="1" dirty="0">
                <a:solidFill>
                  <a:srgbClr val="0070C0"/>
                </a:solidFill>
                <a:latin typeface="Times New Roman" panose="02020603050405020304" pitchFamily="18" charset="0"/>
                <a:cs typeface="Times New Roman" panose="02020603050405020304" pitchFamily="18" charset="0"/>
              </a:rPr>
              <a:t>caratteristica comune a</a:t>
            </a:r>
            <a:r>
              <a:rPr lang="it-IT" sz="2000" dirty="0">
                <a:solidFill>
                  <a:srgbClr val="0070C0"/>
                </a:solidFill>
                <a:latin typeface="Times New Roman" panose="02020603050405020304" pitchFamily="18" charset="0"/>
                <a:cs typeface="Times New Roman" panose="02020603050405020304" pitchFamily="18" charset="0"/>
              </a:rPr>
              <a:t> </a:t>
            </a:r>
            <a:r>
              <a:rPr lang="it-IT" sz="2000" b="1" dirty="0">
                <a:solidFill>
                  <a:srgbClr val="0070C0"/>
                </a:solidFill>
                <a:latin typeface="Times New Roman" panose="02020603050405020304" pitchFamily="18" charset="0"/>
                <a:cs typeface="Times New Roman" panose="02020603050405020304" pitchFamily="18" charset="0"/>
              </a:rPr>
              <a:t>tutte</a:t>
            </a:r>
            <a:r>
              <a:rPr lang="it-IT" sz="2000" dirty="0">
                <a:solidFill>
                  <a:srgbClr val="0070C0"/>
                </a:solidFill>
                <a:latin typeface="Times New Roman" panose="02020603050405020304" pitchFamily="18" charset="0"/>
                <a:cs typeface="Times New Roman" panose="02020603050405020304" pitchFamily="18" charset="0"/>
              </a:rPr>
              <a:t> </a:t>
            </a:r>
            <a:r>
              <a:rPr lang="it-IT" sz="2000" b="1" dirty="0">
                <a:solidFill>
                  <a:srgbClr val="0070C0"/>
                </a:solidFill>
                <a:latin typeface="Times New Roman" panose="02020603050405020304" pitchFamily="18" charset="0"/>
                <a:cs typeface="Times New Roman" panose="02020603050405020304" pitchFamily="18" charset="0"/>
              </a:rPr>
              <a:t>le vittime di questi </a:t>
            </a:r>
            <a:r>
              <a:rPr lang="it-IT" sz="2000" b="1" dirty="0" err="1">
                <a:solidFill>
                  <a:srgbClr val="0070C0"/>
                </a:solidFill>
                <a:latin typeface="Times New Roman" panose="02020603050405020304" pitchFamily="18" charset="0"/>
                <a:cs typeface="Times New Roman" panose="02020603050405020304" pitchFamily="18" charset="0"/>
              </a:rPr>
              <a:t>tests</a:t>
            </a:r>
            <a:r>
              <a:rPr lang="it-IT" sz="2000" b="1" dirty="0">
                <a:solidFill>
                  <a:srgbClr val="0070C0"/>
                </a:solidFill>
                <a:latin typeface="Times New Roman" panose="02020603050405020304" pitchFamily="18" charset="0"/>
                <a:cs typeface="Times New Roman" panose="02020603050405020304" pitchFamily="18" charset="0"/>
              </a:rPr>
              <a:t> nucleari è</a:t>
            </a:r>
            <a:r>
              <a:rPr lang="it-IT" sz="2000" dirty="0">
                <a:solidFill>
                  <a:srgbClr val="0070C0"/>
                </a:solidFill>
                <a:latin typeface="Times New Roman" panose="02020603050405020304" pitchFamily="18" charset="0"/>
                <a:cs typeface="Times New Roman" panose="02020603050405020304" pitchFamily="18" charset="0"/>
              </a:rPr>
              <a:t> </a:t>
            </a:r>
            <a:r>
              <a:rPr lang="it-IT" sz="2000" b="1" dirty="0">
                <a:solidFill>
                  <a:srgbClr val="0070C0"/>
                </a:solidFill>
                <a:latin typeface="Times New Roman" panose="02020603050405020304" pitchFamily="18" charset="0"/>
                <a:cs typeface="Times New Roman" panose="02020603050405020304" pitchFamily="18" charset="0"/>
              </a:rPr>
              <a:t>la loro difficoltà, e persino la loro impossibilità, a farsi riconoscere come tali dalle autorità </a:t>
            </a:r>
            <a:r>
              <a:rPr lang="it-IT" sz="2000" dirty="0">
                <a:solidFill>
                  <a:srgbClr val="0070C0"/>
                </a:solidFill>
                <a:latin typeface="Times New Roman" panose="02020603050405020304" pitchFamily="18" charset="0"/>
                <a:cs typeface="Times New Roman" panose="02020603050405020304" pitchFamily="18" charset="0"/>
              </a:rPr>
              <a:t>e dunque ad essere adeguatamente curate ed indennizzate.</a:t>
            </a:r>
          </a:p>
          <a:p>
            <a:pPr marL="0" indent="0">
              <a:buNone/>
            </a:pPr>
            <a:endParaRPr lang="fr-FR" dirty="0"/>
          </a:p>
        </p:txBody>
      </p:sp>
      <p:sp>
        <p:nvSpPr>
          <p:cNvPr id="4" name="Espace réservé du numéro de diapositive 3">
            <a:extLst>
              <a:ext uri="{FF2B5EF4-FFF2-40B4-BE49-F238E27FC236}">
                <a16:creationId xmlns:a16="http://schemas.microsoft.com/office/drawing/2014/main" id="{F067036E-3F97-414F-83FE-91AC7FF672BA}"/>
              </a:ext>
            </a:extLst>
          </p:cNvPr>
          <p:cNvSpPr>
            <a:spLocks noGrp="1"/>
          </p:cNvSpPr>
          <p:nvPr>
            <p:ph type="sldNum" sz="quarter" idx="12"/>
          </p:nvPr>
        </p:nvSpPr>
        <p:spPr/>
        <p:txBody>
          <a:bodyPr/>
          <a:lstStyle/>
          <a:p>
            <a:fld id="{473DAE95-8382-BB4F-AA56-DD5979AB0BAB}" type="slidenum">
              <a:rPr lang="fr-FR" smtClean="0"/>
              <a:t>15</a:t>
            </a:fld>
            <a:endParaRPr lang="fr-FR"/>
          </a:p>
        </p:txBody>
      </p:sp>
    </p:spTree>
    <p:extLst>
      <p:ext uri="{BB962C8B-B14F-4D97-AF65-F5344CB8AC3E}">
        <p14:creationId xmlns:p14="http://schemas.microsoft.com/office/powerpoint/2010/main" val="386802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437C3A3-C47C-B642-8CB5-9D12B916A40C}"/>
              </a:ext>
            </a:extLst>
          </p:cNvPr>
          <p:cNvSpPr>
            <a:spLocks noGrp="1"/>
          </p:cNvSpPr>
          <p:nvPr>
            <p:ph idx="1"/>
          </p:nvPr>
        </p:nvSpPr>
        <p:spPr>
          <a:xfrm>
            <a:off x="838200" y="485494"/>
            <a:ext cx="10515600" cy="5870855"/>
          </a:xfrm>
        </p:spPr>
        <p:txBody>
          <a:bodyPr>
            <a:normAutofit/>
          </a:bodyPr>
          <a:lstStyle/>
          <a:p>
            <a:endParaRPr lang="fr-FR" sz="2400" b="1" dirty="0">
              <a:latin typeface="Times New Roman" panose="02020603050405020304" pitchFamily="18" charset="0"/>
              <a:cs typeface="Times New Roman" panose="02020603050405020304" pitchFamily="18" charset="0"/>
            </a:endParaRPr>
          </a:p>
          <a:p>
            <a:pPr>
              <a:lnSpc>
                <a:spcPct val="100000"/>
              </a:lnSpc>
            </a:pPr>
            <a:r>
              <a:rPr lang="it-IT" sz="2000" dirty="0">
                <a:solidFill>
                  <a:srgbClr val="0070C0"/>
                </a:solidFill>
                <a:latin typeface="Times New Roman" panose="02020603050405020304" pitchFamily="18" charset="0"/>
                <a:cs typeface="Times New Roman" panose="02020603050405020304" pitchFamily="18" charset="0"/>
              </a:rPr>
              <a:t>Quanto al futuro</a:t>
            </a:r>
            <a:r>
              <a:rPr lang="it-IT" sz="2000" b="1" dirty="0">
                <a:solidFill>
                  <a:srgbClr val="0070C0"/>
                </a:solidFill>
                <a:latin typeface="Times New Roman" panose="02020603050405020304" pitchFamily="18" charset="0"/>
                <a:cs typeface="Times New Roman" panose="02020603050405020304" pitchFamily="18" charset="0"/>
              </a:rPr>
              <a:t>, nel caso di una guerra nucleare, il rischio principale è </a:t>
            </a:r>
            <a:r>
              <a:rPr lang="it-IT" sz="2000" dirty="0">
                <a:solidFill>
                  <a:srgbClr val="0070C0"/>
                </a:solidFill>
                <a:latin typeface="Times New Roman" panose="02020603050405020304" pitchFamily="18" charset="0"/>
                <a:cs typeface="Times New Roman" panose="02020603050405020304" pitchFamily="18" charset="0"/>
              </a:rPr>
              <a:t>il prodursi di </a:t>
            </a:r>
            <a:r>
              <a:rPr lang="it-IT" sz="2000" b="1" dirty="0">
                <a:solidFill>
                  <a:srgbClr val="0070C0"/>
                </a:solidFill>
                <a:latin typeface="Times New Roman" panose="02020603050405020304" pitchFamily="18" charset="0"/>
                <a:cs typeface="Times New Roman" panose="02020603050405020304" pitchFamily="18" charset="0"/>
              </a:rPr>
              <a:t>un « inverno nucleare » </a:t>
            </a:r>
          </a:p>
          <a:p>
            <a:pPr>
              <a:lnSpc>
                <a:spcPct val="100000"/>
              </a:lnSpc>
            </a:pPr>
            <a:r>
              <a:rPr lang="it-IT" sz="2000" dirty="0">
                <a:solidFill>
                  <a:srgbClr val="0070C0"/>
                </a:solidFill>
                <a:latin typeface="Times New Roman" panose="02020603050405020304" pitchFamily="18" charset="0"/>
                <a:cs typeface="Times New Roman" panose="02020603050405020304" pitchFamily="18" charset="0"/>
              </a:rPr>
              <a:t>Nel caso di una </a:t>
            </a:r>
            <a:r>
              <a:rPr lang="it-IT" sz="2000" b="1" dirty="0">
                <a:solidFill>
                  <a:srgbClr val="0070C0"/>
                </a:solidFill>
                <a:latin typeface="Times New Roman" panose="02020603050405020304" pitchFamily="18" charset="0"/>
                <a:cs typeface="Times New Roman" panose="02020603050405020304" pitchFamily="18" charset="0"/>
              </a:rPr>
              <a:t>guerra nucleare anche solo regionale, </a:t>
            </a:r>
            <a:r>
              <a:rPr lang="it-IT" sz="2000" dirty="0">
                <a:solidFill>
                  <a:srgbClr val="0070C0"/>
                </a:solidFill>
                <a:latin typeface="Times New Roman" panose="02020603050405020304" pitchFamily="18" charset="0"/>
                <a:cs typeface="Times New Roman" panose="02020603050405020304" pitchFamily="18" charset="0"/>
              </a:rPr>
              <a:t>per</a:t>
            </a:r>
            <a:r>
              <a:rPr lang="it-IT" sz="2000" b="1" dirty="0">
                <a:solidFill>
                  <a:srgbClr val="0070C0"/>
                </a:solidFill>
                <a:latin typeface="Times New Roman" panose="02020603050405020304" pitchFamily="18" charset="0"/>
                <a:cs typeface="Times New Roman" panose="02020603050405020304" pitchFamily="18" charset="0"/>
              </a:rPr>
              <a:t> </a:t>
            </a:r>
            <a:r>
              <a:rPr lang="it-IT" sz="2000" dirty="0">
                <a:solidFill>
                  <a:srgbClr val="0070C0"/>
                </a:solidFill>
                <a:latin typeface="Times New Roman" panose="02020603050405020304" pitchFamily="18" charset="0"/>
                <a:cs typeface="Times New Roman" panose="02020603050405020304" pitchFamily="18" charset="0"/>
              </a:rPr>
              <a:t>esempio</a:t>
            </a:r>
            <a:r>
              <a:rPr lang="it-IT" sz="2000" b="1" dirty="0">
                <a:solidFill>
                  <a:srgbClr val="0070C0"/>
                </a:solidFill>
                <a:latin typeface="Times New Roman" panose="02020603050405020304" pitchFamily="18" charset="0"/>
                <a:cs typeface="Times New Roman" panose="02020603050405020304" pitchFamily="18" charset="0"/>
              </a:rPr>
              <a:t> </a:t>
            </a:r>
            <a:r>
              <a:rPr lang="it-IT" sz="2000" dirty="0">
                <a:solidFill>
                  <a:srgbClr val="0070C0"/>
                </a:solidFill>
                <a:latin typeface="Times New Roman" panose="02020603050405020304" pitchFamily="18" charset="0"/>
                <a:cs typeface="Times New Roman" panose="02020603050405020304" pitchFamily="18" charset="0"/>
              </a:rPr>
              <a:t>tra India e Pakistan, con l’utilizzo di </a:t>
            </a:r>
            <a:r>
              <a:rPr lang="it-IT" sz="2000" b="1" dirty="0">
                <a:solidFill>
                  <a:srgbClr val="0070C0"/>
                </a:solidFill>
                <a:latin typeface="Times New Roman" panose="02020603050405020304" pitchFamily="18" charset="0"/>
                <a:cs typeface="Times New Roman" panose="02020603050405020304" pitchFamily="18" charset="0"/>
              </a:rPr>
              <a:t>≈ 100 bombe,</a:t>
            </a:r>
            <a:r>
              <a:rPr lang="it-IT" sz="2000" dirty="0">
                <a:solidFill>
                  <a:srgbClr val="0070C0"/>
                </a:solidFill>
                <a:latin typeface="Times New Roman" panose="02020603050405020304" pitchFamily="18" charset="0"/>
                <a:cs typeface="Times New Roman" panose="02020603050405020304" pitchFamily="18" charset="0"/>
              </a:rPr>
              <a:t> i fumi e le polveri emesse dalle città distrutte e incendiate causerebbero un abbassamento di temperatura significativo nell’ emisfero Nord rendendo impossibili le raccolte e quindi </a:t>
            </a:r>
            <a:r>
              <a:rPr lang="it-IT" sz="2000" b="1" dirty="0">
                <a:solidFill>
                  <a:srgbClr val="0070C0"/>
                </a:solidFill>
                <a:latin typeface="Times New Roman" panose="02020603050405020304" pitchFamily="18" charset="0"/>
                <a:cs typeface="Times New Roman" panose="02020603050405020304" pitchFamily="18" charset="0"/>
              </a:rPr>
              <a:t>una gravissima penuria alimentare.</a:t>
            </a:r>
          </a:p>
          <a:p>
            <a:pPr>
              <a:lnSpc>
                <a:spcPct val="100000"/>
              </a:lnSpc>
            </a:pPr>
            <a:r>
              <a:rPr lang="it-IT" sz="2000" dirty="0">
                <a:solidFill>
                  <a:srgbClr val="0070C0"/>
                </a:solidFill>
                <a:latin typeface="Times New Roman" panose="02020603050405020304" pitchFamily="18" charset="0"/>
                <a:cs typeface="Times New Roman" panose="02020603050405020304" pitchFamily="18" charset="0"/>
              </a:rPr>
              <a:t>Nel caso di una </a:t>
            </a:r>
            <a:r>
              <a:rPr lang="it-IT" sz="2000" b="1" dirty="0">
                <a:solidFill>
                  <a:srgbClr val="0070C0"/>
                </a:solidFill>
                <a:latin typeface="Times New Roman" panose="02020603050405020304" pitchFamily="18" charset="0"/>
                <a:cs typeface="Times New Roman" panose="02020603050405020304" pitchFamily="18" charset="0"/>
              </a:rPr>
              <a:t>guerra nucleare mondiale </a:t>
            </a:r>
            <a:r>
              <a:rPr lang="it-IT" sz="2000" dirty="0">
                <a:solidFill>
                  <a:srgbClr val="0070C0"/>
                </a:solidFill>
                <a:latin typeface="Times New Roman" panose="02020603050405020304" pitchFamily="18" charset="0"/>
                <a:cs typeface="Times New Roman" panose="02020603050405020304" pitchFamily="18" charset="0"/>
              </a:rPr>
              <a:t>con</a:t>
            </a:r>
            <a:r>
              <a:rPr lang="it-IT" sz="2000" b="1" dirty="0">
                <a:solidFill>
                  <a:srgbClr val="0070C0"/>
                </a:solidFill>
                <a:latin typeface="Times New Roman" panose="02020603050405020304" pitchFamily="18" charset="0"/>
                <a:cs typeface="Times New Roman" panose="02020603050405020304" pitchFamily="18" charset="0"/>
              </a:rPr>
              <a:t> </a:t>
            </a:r>
            <a:r>
              <a:rPr lang="it-IT" sz="2000" dirty="0">
                <a:solidFill>
                  <a:srgbClr val="0070C0"/>
                </a:solidFill>
                <a:latin typeface="Times New Roman" panose="02020603050405020304" pitchFamily="18" charset="0"/>
                <a:cs typeface="Times New Roman" panose="02020603050405020304" pitchFamily="18" charset="0"/>
              </a:rPr>
              <a:t>l’utilizzo di </a:t>
            </a:r>
            <a:r>
              <a:rPr lang="it-IT" sz="2000" b="1" dirty="0">
                <a:solidFill>
                  <a:srgbClr val="0070C0"/>
                </a:solidFill>
                <a:latin typeface="Times New Roman" panose="02020603050405020304" pitchFamily="18" charset="0"/>
                <a:cs typeface="Times New Roman" panose="02020603050405020304" pitchFamily="18" charset="0"/>
              </a:rPr>
              <a:t>≈ 1000 bombe, </a:t>
            </a:r>
            <a:r>
              <a:rPr lang="it-IT" sz="2000" dirty="0">
                <a:solidFill>
                  <a:srgbClr val="0070C0"/>
                </a:solidFill>
                <a:latin typeface="Times New Roman" panose="02020603050405020304" pitchFamily="18" charset="0"/>
                <a:cs typeface="Times New Roman" panose="02020603050405020304" pitchFamily="18" charset="0"/>
              </a:rPr>
              <a:t>l’Europa, ad esempio, si troverebbe a una temperatura di zero gradi durante più di un anno. Lo strato di Ozono verrebbe distrutto con conseguente irraggiamento ultravioletto dei sopravvissuti e quindi </a:t>
            </a:r>
            <a:r>
              <a:rPr lang="it-IT" sz="2000" b="1" dirty="0">
                <a:solidFill>
                  <a:srgbClr val="0070C0"/>
                </a:solidFill>
                <a:latin typeface="Times New Roman" panose="02020603050405020304" pitchFamily="18" charset="0"/>
                <a:cs typeface="Times New Roman" panose="02020603050405020304" pitchFamily="18" charset="0"/>
              </a:rPr>
              <a:t>sparizione della maggior parte delle specie viventi</a:t>
            </a:r>
            <a:r>
              <a:rPr lang="it-IT" sz="2000" dirty="0">
                <a:solidFill>
                  <a:srgbClr val="0070C0"/>
                </a:solidFill>
                <a:latin typeface="Times New Roman" panose="02020603050405020304" pitchFamily="18" charset="0"/>
                <a:cs typeface="Times New Roman" panose="02020603050405020304" pitchFamily="18" charset="0"/>
              </a:rPr>
              <a:t>, </a:t>
            </a:r>
            <a:r>
              <a:rPr lang="it-IT" sz="2000" b="1" dirty="0">
                <a:solidFill>
                  <a:srgbClr val="0070C0"/>
                </a:solidFill>
                <a:latin typeface="Times New Roman" panose="02020603050405020304" pitchFamily="18" charset="0"/>
                <a:cs typeface="Times New Roman" panose="02020603050405020304" pitchFamily="18" charset="0"/>
              </a:rPr>
              <a:t>comprese le specie marine </a:t>
            </a:r>
            <a:r>
              <a:rPr lang="it-IT" sz="2000" dirty="0">
                <a:solidFill>
                  <a:srgbClr val="0070C0"/>
                </a:solidFill>
                <a:latin typeface="Times New Roman" panose="02020603050405020304" pitchFamily="18" charset="0"/>
                <a:cs typeface="Times New Roman" panose="02020603050405020304" pitchFamily="18" charset="0"/>
              </a:rPr>
              <a:t>in seguito all’eliminazione del </a:t>
            </a:r>
            <a:r>
              <a:rPr lang="it-IT" sz="2000" i="1" dirty="0">
                <a:solidFill>
                  <a:srgbClr val="0070C0"/>
                </a:solidFill>
                <a:latin typeface="Times New Roman" panose="02020603050405020304" pitchFamily="18" charset="0"/>
                <a:cs typeface="Times New Roman" panose="02020603050405020304" pitchFamily="18" charset="0"/>
              </a:rPr>
              <a:t>plancton</a:t>
            </a:r>
            <a:r>
              <a:rPr lang="it-IT" sz="2000" dirty="0">
                <a:solidFill>
                  <a:srgbClr val="0070C0"/>
                </a:solidFill>
                <a:latin typeface="Times New Roman" panose="02020603050405020304" pitchFamily="18" charset="0"/>
                <a:cs typeface="Times New Roman" panose="02020603050405020304" pitchFamily="18" charset="0"/>
              </a:rPr>
              <a:t> che si trova all’inizio della catena alimentare. </a:t>
            </a:r>
          </a:p>
          <a:p>
            <a:pPr>
              <a:lnSpc>
                <a:spcPct val="100000"/>
              </a:lnSpc>
            </a:pPr>
            <a:r>
              <a:rPr lang="it-IT" sz="2000" dirty="0">
                <a:solidFill>
                  <a:srgbClr val="0070C0"/>
                </a:solidFill>
                <a:latin typeface="Times New Roman" panose="02020603050405020304" pitchFamily="18" charset="0"/>
                <a:cs typeface="Times New Roman" panose="02020603050405020304" pitchFamily="18" charset="0"/>
              </a:rPr>
              <a:t>D’altra parte, </a:t>
            </a:r>
            <a:r>
              <a:rPr lang="it-IT" sz="2000" b="1" dirty="0">
                <a:solidFill>
                  <a:srgbClr val="0070C0"/>
                </a:solidFill>
                <a:latin typeface="Times New Roman" panose="02020603050405020304" pitchFamily="18" charset="0"/>
                <a:cs typeface="Times New Roman" panose="02020603050405020304" pitchFamily="18" charset="0"/>
              </a:rPr>
              <a:t>l’insieme delle attività militari nel mondo</a:t>
            </a:r>
            <a:r>
              <a:rPr lang="it-IT" sz="2000" dirty="0">
                <a:solidFill>
                  <a:srgbClr val="0070C0"/>
                </a:solidFill>
                <a:latin typeface="Times New Roman" panose="02020603050405020304" pitchFamily="18" charset="0"/>
                <a:cs typeface="Times New Roman" panose="02020603050405020304" pitchFamily="18" charset="0"/>
              </a:rPr>
              <a:t>, che implicano una spesa di </a:t>
            </a:r>
            <a:r>
              <a:rPr lang="it-IT" sz="2000" b="1" dirty="0">
                <a:solidFill>
                  <a:srgbClr val="0070C0"/>
                </a:solidFill>
                <a:latin typeface="Times New Roman" panose="02020603050405020304" pitchFamily="18" charset="0"/>
                <a:cs typeface="Times New Roman" panose="02020603050405020304" pitchFamily="18" charset="0"/>
              </a:rPr>
              <a:t>almeno 5 miliardi di $ al giorno</a:t>
            </a:r>
            <a:r>
              <a:rPr lang="it-IT" sz="2000" dirty="0">
                <a:solidFill>
                  <a:srgbClr val="0070C0"/>
                </a:solidFill>
                <a:latin typeface="Times New Roman" panose="02020603050405020304" pitchFamily="18" charset="0"/>
                <a:cs typeface="Times New Roman" panose="02020603050405020304" pitchFamily="18" charset="0"/>
              </a:rPr>
              <a:t>, hanno un impatto importante, oltre che sulla polluzione dell’ambiente, anche sul riscaldamento climatico. </a:t>
            </a:r>
          </a:p>
          <a:p>
            <a:pPr marL="0" indent="0">
              <a:buNone/>
            </a:pPr>
            <a:endParaRPr lang="it-IT" dirty="0"/>
          </a:p>
        </p:txBody>
      </p:sp>
      <p:sp>
        <p:nvSpPr>
          <p:cNvPr id="4" name="Espace réservé du numéro de diapositive 3">
            <a:extLst>
              <a:ext uri="{FF2B5EF4-FFF2-40B4-BE49-F238E27FC236}">
                <a16:creationId xmlns:a16="http://schemas.microsoft.com/office/drawing/2014/main" id="{8BF1929A-6811-A047-8ADC-4BCDA6481471}"/>
              </a:ext>
            </a:extLst>
          </p:cNvPr>
          <p:cNvSpPr>
            <a:spLocks noGrp="1"/>
          </p:cNvSpPr>
          <p:nvPr>
            <p:ph type="sldNum" sz="quarter" idx="12"/>
          </p:nvPr>
        </p:nvSpPr>
        <p:spPr/>
        <p:txBody>
          <a:bodyPr/>
          <a:lstStyle/>
          <a:p>
            <a:fld id="{473DAE95-8382-BB4F-AA56-DD5979AB0BAB}" type="slidenum">
              <a:rPr lang="fr-FR" smtClean="0"/>
              <a:t>16</a:t>
            </a:fld>
            <a:endParaRPr lang="fr-FR"/>
          </a:p>
        </p:txBody>
      </p:sp>
    </p:spTree>
    <p:extLst>
      <p:ext uri="{BB962C8B-B14F-4D97-AF65-F5344CB8AC3E}">
        <p14:creationId xmlns:p14="http://schemas.microsoft.com/office/powerpoint/2010/main" val="3216179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2F0E42A-5528-004D-8330-671324BCCE78}"/>
              </a:ext>
            </a:extLst>
          </p:cNvPr>
          <p:cNvSpPr>
            <a:spLocks noGrp="1"/>
          </p:cNvSpPr>
          <p:nvPr>
            <p:ph idx="1"/>
          </p:nvPr>
        </p:nvSpPr>
        <p:spPr>
          <a:xfrm>
            <a:off x="838200" y="242047"/>
            <a:ext cx="10515600" cy="5934916"/>
          </a:xfrm>
        </p:spPr>
        <p:txBody>
          <a:bodyPr/>
          <a:lstStyle/>
          <a:p>
            <a:pPr marL="0" indent="0">
              <a:buNone/>
            </a:pPr>
            <a:r>
              <a:rPr lang="fr-FR" dirty="0"/>
              <a:t> </a:t>
            </a:r>
          </a:p>
          <a:p>
            <a:pPr marL="0" indent="0" algn="ctr">
              <a:buNone/>
            </a:pPr>
            <a:r>
              <a:rPr lang="it-IT" sz="2400" dirty="0"/>
              <a:t>              </a:t>
            </a:r>
          </a:p>
          <a:p>
            <a:pPr marL="0" indent="0" algn="ctr">
              <a:buNone/>
            </a:pPr>
            <a:r>
              <a:rPr lang="it-IT" sz="2400" b="1" dirty="0">
                <a:solidFill>
                  <a:srgbClr val="0070C0"/>
                </a:solidFill>
                <a:latin typeface="Times New Roman" panose="02020603050405020304" pitchFamily="18" charset="0"/>
                <a:cs typeface="Times New Roman" panose="02020603050405020304" pitchFamily="18" charset="0"/>
              </a:rPr>
              <a:t>… e viceversa : l’effetto degli sconvolgimenti ambientali sul rischio</a:t>
            </a:r>
          </a:p>
          <a:p>
            <a:pPr marL="0" indent="0" algn="ctr">
              <a:buNone/>
            </a:pPr>
            <a:r>
              <a:rPr lang="it-IT" sz="2400" b="1" dirty="0">
                <a:solidFill>
                  <a:srgbClr val="0070C0"/>
                </a:solidFill>
                <a:latin typeface="Times New Roman" panose="02020603050405020304" pitchFamily="18" charset="0"/>
                <a:cs typeface="Times New Roman" panose="02020603050405020304" pitchFamily="18" charset="0"/>
              </a:rPr>
              <a:t> di ulteriori conflitti, compreso quello di una guerra nucleare ...</a:t>
            </a:r>
          </a:p>
          <a:p>
            <a:pPr marL="0" indent="0" algn="ctr">
              <a:buNone/>
            </a:pPr>
            <a:endParaRPr lang="fr-FR" dirty="0">
              <a:solidFill>
                <a:srgbClr val="0070C0"/>
              </a:solidFill>
            </a:endParaRPr>
          </a:p>
          <a:p>
            <a:pPr marL="0" indent="0">
              <a:buNone/>
            </a:pPr>
            <a:r>
              <a:rPr lang="it-IT" sz="2400" dirty="0">
                <a:solidFill>
                  <a:srgbClr val="0070C0"/>
                </a:solidFill>
                <a:latin typeface="Times New Roman" panose="02020603050405020304" pitchFamily="18" charset="0"/>
                <a:cs typeface="Times New Roman" panose="02020603050405020304" pitchFamily="18" charset="0"/>
              </a:rPr>
              <a:t>Inversamente, </a:t>
            </a:r>
            <a:r>
              <a:rPr lang="it-IT" sz="2400" b="1" dirty="0">
                <a:solidFill>
                  <a:srgbClr val="0070C0"/>
                </a:solidFill>
                <a:latin typeface="Times New Roman" panose="02020603050405020304" pitchFamily="18" charset="0"/>
                <a:cs typeface="Times New Roman" panose="02020603050405020304" pitchFamily="18" charset="0"/>
              </a:rPr>
              <a:t>la degradazione del clima</a:t>
            </a:r>
            <a:r>
              <a:rPr lang="it-IT" sz="2400" dirty="0">
                <a:solidFill>
                  <a:srgbClr val="0070C0"/>
                </a:solidFill>
                <a:latin typeface="Times New Roman" panose="02020603050405020304" pitchFamily="18" charset="0"/>
                <a:cs typeface="Times New Roman" panose="02020603050405020304" pitchFamily="18" charset="0"/>
              </a:rPr>
              <a:t>, nella misura in cui essa provocherebbe  dei regimi di siccità inediti nelle regioni le più calde ed una fusione progressiva dei ghiacciai soprattutto nell’oceano Artico, </a:t>
            </a:r>
            <a:r>
              <a:rPr lang="it-IT" sz="2400" b="1" dirty="0">
                <a:solidFill>
                  <a:srgbClr val="0070C0"/>
                </a:solidFill>
                <a:latin typeface="Times New Roman" panose="02020603050405020304" pitchFamily="18" charset="0"/>
                <a:cs typeface="Times New Roman" panose="02020603050405020304" pitchFamily="18" charset="0"/>
              </a:rPr>
              <a:t>causerebbe degli spostamenti di popolazioni senza comune misura con le migrazioni attualmente in corso </a:t>
            </a:r>
            <a:r>
              <a:rPr lang="it-IT" sz="2400" dirty="0">
                <a:solidFill>
                  <a:srgbClr val="0070C0"/>
                </a:solidFill>
                <a:latin typeface="Times New Roman" panose="02020603050405020304" pitchFamily="18" charset="0"/>
                <a:cs typeface="Times New Roman" panose="02020603050405020304" pitchFamily="18" charset="0"/>
              </a:rPr>
              <a:t>e dei grossi conflitti  per l’accesso all’utilizzo di giacimenti di petrolio divenuti in tal modo accessibili, e quindi </a:t>
            </a:r>
            <a:r>
              <a:rPr lang="it-IT" sz="2400" b="1" dirty="0">
                <a:solidFill>
                  <a:srgbClr val="0070C0"/>
                </a:solidFill>
                <a:latin typeface="Times New Roman" panose="02020603050405020304" pitchFamily="18" charset="0"/>
                <a:cs typeface="Times New Roman" panose="02020603050405020304" pitchFamily="18" charset="0"/>
              </a:rPr>
              <a:t>un aumento del rischio di guerre tra le grandi potenze</a:t>
            </a:r>
            <a:r>
              <a:rPr lang="it-IT" sz="2400" dirty="0">
                <a:latin typeface="Times New Roman" panose="02020603050405020304" pitchFamily="18" charset="0"/>
                <a:cs typeface="Times New Roman" panose="02020603050405020304" pitchFamily="18" charset="0"/>
              </a:rPr>
              <a:t>. 	</a:t>
            </a:r>
            <a:r>
              <a:rPr lang="it-IT" sz="2400" dirty="0"/>
              <a:t> </a:t>
            </a:r>
            <a:endParaRPr lang="it-IT" sz="2400" b="1" dirty="0">
              <a:latin typeface="Times New Roman" panose="02020603050405020304" pitchFamily="18"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C8DEFF64-61B3-DB47-BD79-C304ABD7E67D}"/>
              </a:ext>
            </a:extLst>
          </p:cNvPr>
          <p:cNvSpPr>
            <a:spLocks noGrp="1"/>
          </p:cNvSpPr>
          <p:nvPr>
            <p:ph type="sldNum" sz="quarter" idx="12"/>
          </p:nvPr>
        </p:nvSpPr>
        <p:spPr/>
        <p:txBody>
          <a:bodyPr/>
          <a:lstStyle/>
          <a:p>
            <a:fld id="{473DAE95-8382-BB4F-AA56-DD5979AB0BAB}" type="slidenum">
              <a:rPr lang="fr-FR" smtClean="0"/>
              <a:t>17</a:t>
            </a:fld>
            <a:endParaRPr lang="fr-FR" dirty="0"/>
          </a:p>
        </p:txBody>
      </p:sp>
    </p:spTree>
    <p:extLst>
      <p:ext uri="{BB962C8B-B14F-4D97-AF65-F5344CB8AC3E}">
        <p14:creationId xmlns:p14="http://schemas.microsoft.com/office/powerpoint/2010/main" val="2076973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56C72D1-DFAF-F44F-BEFA-0AC61E6A9047}"/>
              </a:ext>
            </a:extLst>
          </p:cNvPr>
          <p:cNvSpPr>
            <a:spLocks noGrp="1"/>
          </p:cNvSpPr>
          <p:nvPr>
            <p:ph idx="1"/>
          </p:nvPr>
        </p:nvSpPr>
        <p:spPr>
          <a:xfrm>
            <a:off x="537881" y="349624"/>
            <a:ext cx="11255189" cy="5827339"/>
          </a:xfrm>
        </p:spPr>
        <p:txBody>
          <a:bodyPr>
            <a:normAutofit fontScale="40000" lnSpcReduction="20000"/>
          </a:bodyPr>
          <a:lstStyle/>
          <a:p>
            <a:pPr marL="0" indent="0">
              <a:buNone/>
            </a:pPr>
            <a:endParaRPr lang="it-IT" dirty="0"/>
          </a:p>
          <a:p>
            <a:pPr marL="0" indent="0" algn="ctr">
              <a:buNone/>
            </a:pPr>
            <a:r>
              <a:rPr lang="it-IT" sz="3300" b="1" dirty="0">
                <a:solidFill>
                  <a:srgbClr val="0070C0"/>
                </a:solidFill>
                <a:latin typeface="Times New Roman" panose="02020603050405020304" pitchFamily="18" charset="0"/>
                <a:cs typeface="Times New Roman" panose="02020603050405020304" pitchFamily="18" charset="0"/>
              </a:rPr>
              <a:t> </a:t>
            </a:r>
          </a:p>
          <a:p>
            <a:pPr marL="0" indent="0" algn="ctr">
              <a:buNone/>
            </a:pPr>
            <a:r>
              <a:rPr lang="it-IT" sz="3300" b="1" dirty="0">
                <a:solidFill>
                  <a:srgbClr val="0070C0"/>
                </a:solidFill>
                <a:latin typeface="Times New Roman" panose="02020603050405020304" pitchFamily="18" charset="0"/>
                <a:cs typeface="Times New Roman" panose="02020603050405020304" pitchFamily="18" charset="0"/>
              </a:rPr>
              <a:t>  </a:t>
            </a:r>
            <a:r>
              <a:rPr lang="it-IT" sz="6000" b="1" dirty="0">
                <a:solidFill>
                  <a:srgbClr val="0070C0"/>
                </a:solidFill>
                <a:latin typeface="Times New Roman" panose="02020603050405020304" pitchFamily="18" charset="0"/>
                <a:cs typeface="Times New Roman" panose="02020603050405020304" pitchFamily="18" charset="0"/>
              </a:rPr>
              <a:t>… e, più globalmente il rischio d’innesco di </a:t>
            </a:r>
            <a:r>
              <a:rPr lang="it-IT" sz="6000" b="1" dirty="0">
                <a:solidFill>
                  <a:srgbClr val="C00000"/>
                </a:solidFill>
                <a:latin typeface="Times New Roman" panose="02020603050405020304" pitchFamily="18" charset="0"/>
                <a:cs typeface="Times New Roman" panose="02020603050405020304" pitchFamily="18" charset="0"/>
              </a:rPr>
              <a:t>una spirale ‘infernale’</a:t>
            </a:r>
          </a:p>
          <a:p>
            <a:pPr marL="0" indent="0">
              <a:buNone/>
            </a:pPr>
            <a:endParaRPr lang="it-IT" sz="4400" b="1" dirty="0">
              <a:solidFill>
                <a:srgbClr val="C00000"/>
              </a:solidFill>
              <a:latin typeface="Times New Roman" panose="02020603050405020304" pitchFamily="18" charset="0"/>
              <a:cs typeface="Times New Roman" panose="02020603050405020304" pitchFamily="18" charset="0"/>
            </a:endParaRPr>
          </a:p>
          <a:p>
            <a:pPr>
              <a:lnSpc>
                <a:spcPct val="120000"/>
              </a:lnSpc>
            </a:pPr>
            <a:r>
              <a:rPr lang="it-IT" sz="6000" dirty="0">
                <a:solidFill>
                  <a:srgbClr val="0070C0"/>
                </a:solidFill>
                <a:latin typeface="Times New Roman" panose="02020603050405020304" pitchFamily="18" charset="0"/>
                <a:cs typeface="Times New Roman" panose="02020603050405020304" pitchFamily="18" charset="0"/>
              </a:rPr>
              <a:t>D’altro lato, </a:t>
            </a:r>
            <a:r>
              <a:rPr lang="it-IT" sz="6000" b="1" dirty="0">
                <a:solidFill>
                  <a:srgbClr val="0070C0"/>
                </a:solidFill>
                <a:latin typeface="Times New Roman" panose="02020603050405020304" pitchFamily="18" charset="0"/>
                <a:cs typeface="Times New Roman" panose="02020603050405020304" pitchFamily="18" charset="0"/>
              </a:rPr>
              <a:t>la degradazione del clima</a:t>
            </a:r>
            <a:r>
              <a:rPr lang="it-IT" sz="6000" dirty="0">
                <a:solidFill>
                  <a:srgbClr val="0070C0"/>
                </a:solidFill>
                <a:latin typeface="Times New Roman" panose="02020603050405020304" pitchFamily="18" charset="0"/>
                <a:cs typeface="Times New Roman" panose="02020603050405020304" pitchFamily="18" charset="0"/>
              </a:rPr>
              <a:t>, soprattutto a causa delle conseguenti </a:t>
            </a:r>
            <a:r>
              <a:rPr lang="it-IT" sz="6000" b="1" dirty="0">
                <a:solidFill>
                  <a:srgbClr val="0070C0"/>
                </a:solidFill>
                <a:latin typeface="Times New Roman" panose="02020603050405020304" pitchFamily="18" charset="0"/>
                <a:cs typeface="Times New Roman" panose="02020603050405020304" pitchFamily="18" charset="0"/>
              </a:rPr>
              <a:t>migrazioni massive</a:t>
            </a:r>
            <a:r>
              <a:rPr lang="it-IT" sz="6000" dirty="0">
                <a:solidFill>
                  <a:srgbClr val="0070C0"/>
                </a:solidFill>
                <a:latin typeface="Times New Roman" panose="02020603050405020304" pitchFamily="18" charset="0"/>
                <a:cs typeface="Times New Roman" panose="02020603050405020304" pitchFamily="18" charset="0"/>
              </a:rPr>
              <a:t>, accrescerebbe il grado di </a:t>
            </a:r>
            <a:r>
              <a:rPr lang="it-IT" sz="6000" b="1" dirty="0">
                <a:solidFill>
                  <a:srgbClr val="0070C0"/>
                </a:solidFill>
                <a:latin typeface="Times New Roman" panose="02020603050405020304" pitchFamily="18" charset="0"/>
                <a:cs typeface="Times New Roman" panose="02020603050405020304" pitchFamily="18" charset="0"/>
              </a:rPr>
              <a:t>ingiustizia sociale </a:t>
            </a:r>
            <a:r>
              <a:rPr lang="it-IT" sz="6000" dirty="0">
                <a:solidFill>
                  <a:srgbClr val="0070C0"/>
                </a:solidFill>
                <a:latin typeface="Times New Roman" panose="02020603050405020304" pitchFamily="18" charset="0"/>
                <a:cs typeface="Times New Roman" panose="02020603050405020304" pitchFamily="18" charset="0"/>
              </a:rPr>
              <a:t>nel mondo, </a:t>
            </a:r>
            <a:r>
              <a:rPr lang="it-IT" sz="6000" dirty="0" err="1">
                <a:solidFill>
                  <a:srgbClr val="0070C0"/>
                </a:solidFill>
                <a:latin typeface="Times New Roman" panose="02020603050405020304" pitchFamily="18" charset="0"/>
                <a:cs typeface="Times New Roman" panose="02020603050405020304" pitchFamily="18" charset="0"/>
              </a:rPr>
              <a:t>cio’</a:t>
            </a:r>
            <a:r>
              <a:rPr lang="it-IT" sz="6000" dirty="0">
                <a:solidFill>
                  <a:srgbClr val="0070C0"/>
                </a:solidFill>
                <a:latin typeface="Times New Roman" panose="02020603050405020304" pitchFamily="18" charset="0"/>
                <a:cs typeface="Times New Roman" panose="02020603050405020304" pitchFamily="18" charset="0"/>
              </a:rPr>
              <a:t> che lancerebbe </a:t>
            </a:r>
            <a:r>
              <a:rPr lang="it-IT" sz="6000" b="1" dirty="0">
                <a:solidFill>
                  <a:srgbClr val="0070C0"/>
                </a:solidFill>
                <a:latin typeface="Times New Roman" panose="02020603050405020304" pitchFamily="18" charset="0"/>
                <a:cs typeface="Times New Roman" panose="02020603050405020304" pitchFamily="18" charset="0"/>
              </a:rPr>
              <a:t>un processo a spirale catastrofico</a:t>
            </a:r>
            <a:r>
              <a:rPr lang="it-IT" sz="6000" dirty="0">
                <a:solidFill>
                  <a:srgbClr val="0070C0"/>
                </a:solidFill>
                <a:latin typeface="Times New Roman" panose="02020603050405020304" pitchFamily="18" charset="0"/>
                <a:cs typeface="Times New Roman" panose="02020603050405020304" pitchFamily="18" charset="0"/>
              </a:rPr>
              <a:t>, dato che tutto </a:t>
            </a:r>
            <a:r>
              <a:rPr lang="it-IT" sz="6000" dirty="0" err="1">
                <a:solidFill>
                  <a:srgbClr val="0070C0"/>
                </a:solidFill>
                <a:latin typeface="Times New Roman" panose="02020603050405020304" pitchFamily="18" charset="0"/>
                <a:cs typeface="Times New Roman" panose="02020603050405020304" pitchFamily="18" charset="0"/>
              </a:rPr>
              <a:t>cio’</a:t>
            </a:r>
            <a:r>
              <a:rPr lang="it-IT" sz="6000" dirty="0">
                <a:solidFill>
                  <a:srgbClr val="0070C0"/>
                </a:solidFill>
                <a:latin typeface="Times New Roman" panose="02020603050405020304" pitchFamily="18" charset="0"/>
                <a:cs typeface="Times New Roman" panose="02020603050405020304" pitchFamily="18" charset="0"/>
              </a:rPr>
              <a:t> provocherebbe a sua volta un ulteriore degrado dell’ambiente e del clima.</a:t>
            </a:r>
          </a:p>
          <a:p>
            <a:pPr>
              <a:lnSpc>
                <a:spcPct val="120000"/>
              </a:lnSpc>
            </a:pPr>
            <a:r>
              <a:rPr lang="it-IT" sz="6000" dirty="0">
                <a:solidFill>
                  <a:srgbClr val="0070C0"/>
                </a:solidFill>
                <a:latin typeface="Times New Roman" panose="02020603050405020304" pitchFamily="18" charset="0"/>
                <a:cs typeface="Times New Roman" panose="02020603050405020304" pitchFamily="18" charset="0"/>
              </a:rPr>
              <a:t>Inoltre, </a:t>
            </a:r>
            <a:r>
              <a:rPr lang="it-IT" sz="6000" b="1" dirty="0">
                <a:solidFill>
                  <a:srgbClr val="0070C0"/>
                </a:solidFill>
                <a:latin typeface="Times New Roman" panose="02020603050405020304" pitchFamily="18" charset="0"/>
                <a:cs typeface="Times New Roman" panose="02020603050405020304" pitchFamily="18" charset="0"/>
              </a:rPr>
              <a:t>nuove guerre</a:t>
            </a:r>
            <a:r>
              <a:rPr lang="it-IT" sz="6000" dirty="0">
                <a:solidFill>
                  <a:srgbClr val="0070C0"/>
                </a:solidFill>
                <a:latin typeface="Times New Roman" panose="02020603050405020304" pitchFamily="18" charset="0"/>
                <a:cs typeface="Times New Roman" panose="02020603050405020304" pitchFamily="18" charset="0"/>
              </a:rPr>
              <a:t>, soprattutto se con impiego di armi di distruzione di massa, avrebbero un impatto enorme tanto </a:t>
            </a:r>
            <a:r>
              <a:rPr lang="it-IT" sz="6000" b="1" dirty="0">
                <a:solidFill>
                  <a:srgbClr val="0070C0"/>
                </a:solidFill>
                <a:latin typeface="Times New Roman" panose="02020603050405020304" pitchFamily="18" charset="0"/>
                <a:cs typeface="Times New Roman" panose="02020603050405020304" pitchFamily="18" charset="0"/>
              </a:rPr>
              <a:t>sull’ambiente</a:t>
            </a:r>
            <a:r>
              <a:rPr lang="it-IT" sz="6000" dirty="0">
                <a:solidFill>
                  <a:srgbClr val="0070C0"/>
                </a:solidFill>
                <a:latin typeface="Times New Roman" panose="02020603050405020304" pitchFamily="18" charset="0"/>
                <a:cs typeface="Times New Roman" panose="02020603050405020304" pitchFamily="18" charset="0"/>
              </a:rPr>
              <a:t> che </a:t>
            </a:r>
            <a:r>
              <a:rPr lang="it-IT" sz="6000" b="1" dirty="0">
                <a:solidFill>
                  <a:srgbClr val="0070C0"/>
                </a:solidFill>
                <a:latin typeface="Times New Roman" panose="02020603050405020304" pitchFamily="18" charset="0"/>
                <a:cs typeface="Times New Roman" panose="02020603050405020304" pitchFamily="18" charset="0"/>
              </a:rPr>
              <a:t>sulle popolazioni</a:t>
            </a:r>
            <a:r>
              <a:rPr lang="it-IT" sz="6000" dirty="0">
                <a:solidFill>
                  <a:srgbClr val="0070C0"/>
                </a:solidFill>
                <a:latin typeface="Times New Roman" panose="02020603050405020304" pitchFamily="18" charset="0"/>
                <a:cs typeface="Times New Roman" panose="02020603050405020304" pitchFamily="18" charset="0"/>
              </a:rPr>
              <a:t>, per le quali </a:t>
            </a:r>
            <a:r>
              <a:rPr lang="it-IT" sz="6000" b="1" dirty="0">
                <a:solidFill>
                  <a:srgbClr val="0070C0"/>
                </a:solidFill>
                <a:latin typeface="Times New Roman" panose="02020603050405020304" pitchFamily="18" charset="0"/>
                <a:cs typeface="Times New Roman" panose="02020603050405020304" pitchFamily="18" charset="0"/>
              </a:rPr>
              <a:t>conseguenze umanitarie e ingiustizie sociali </a:t>
            </a:r>
            <a:r>
              <a:rPr lang="it-IT" sz="6000" dirty="0">
                <a:solidFill>
                  <a:srgbClr val="0070C0"/>
                </a:solidFill>
                <a:latin typeface="Times New Roman" panose="02020603050405020304" pitchFamily="18" charset="0"/>
                <a:cs typeface="Times New Roman" panose="02020603050405020304" pitchFamily="18" charset="0"/>
              </a:rPr>
              <a:t>sarebbero terrificanti e inseparabili. </a:t>
            </a:r>
          </a:p>
          <a:p>
            <a:pPr>
              <a:lnSpc>
                <a:spcPct val="120000"/>
              </a:lnSpc>
            </a:pPr>
            <a:r>
              <a:rPr lang="it-IT" sz="6000" dirty="0">
                <a:solidFill>
                  <a:srgbClr val="0070C0"/>
                </a:solidFill>
                <a:latin typeface="Times New Roman" panose="02020603050405020304" pitchFamily="18" charset="0"/>
                <a:cs typeface="Times New Roman" panose="02020603050405020304" pitchFamily="18" charset="0"/>
              </a:rPr>
              <a:t>Anche qui, per i sopravvissuti si innescherebbe </a:t>
            </a:r>
            <a:r>
              <a:rPr lang="it-IT" sz="6000" b="1" dirty="0">
                <a:solidFill>
                  <a:srgbClr val="0070C0"/>
                </a:solidFill>
                <a:latin typeface="Times New Roman" panose="02020603050405020304" pitchFamily="18" charset="0"/>
                <a:cs typeface="Times New Roman" panose="02020603050405020304" pitchFamily="18" charset="0"/>
              </a:rPr>
              <a:t>una spirale infernale </a:t>
            </a:r>
            <a:r>
              <a:rPr lang="it-IT" sz="6000" dirty="0">
                <a:solidFill>
                  <a:srgbClr val="0070C0"/>
                </a:solidFill>
                <a:latin typeface="Times New Roman" panose="02020603050405020304" pitchFamily="18" charset="0"/>
                <a:cs typeface="Times New Roman" panose="02020603050405020304" pitchFamily="18" charset="0"/>
              </a:rPr>
              <a:t>dato che, in una situazione </a:t>
            </a:r>
            <a:r>
              <a:rPr lang="it-IT" sz="6000" dirty="0" err="1">
                <a:solidFill>
                  <a:srgbClr val="0070C0"/>
                </a:solidFill>
                <a:latin typeface="Times New Roman" panose="02020603050405020304" pitchFamily="18" charset="0"/>
                <a:cs typeface="Times New Roman" panose="02020603050405020304" pitchFamily="18" charset="0"/>
              </a:rPr>
              <a:t>cosi’</a:t>
            </a:r>
            <a:r>
              <a:rPr lang="it-IT" sz="6000" dirty="0">
                <a:solidFill>
                  <a:srgbClr val="0070C0"/>
                </a:solidFill>
                <a:latin typeface="Times New Roman" panose="02020603050405020304" pitchFamily="18" charset="0"/>
                <a:cs typeface="Times New Roman" panose="02020603050405020304" pitchFamily="18" charset="0"/>
              </a:rPr>
              <a:t> degradata, </a:t>
            </a:r>
            <a:r>
              <a:rPr lang="it-IT" sz="6000" b="1" dirty="0">
                <a:solidFill>
                  <a:srgbClr val="0070C0"/>
                </a:solidFill>
                <a:latin typeface="Times New Roman" panose="02020603050405020304" pitchFamily="18" charset="0"/>
                <a:cs typeface="Times New Roman" panose="02020603050405020304" pitchFamily="18" charset="0"/>
              </a:rPr>
              <a:t>il rischio di conflitti aumenterebbe a dismisura. </a:t>
            </a:r>
          </a:p>
          <a:p>
            <a:pPr marL="0" indent="0">
              <a:lnSpc>
                <a:spcPct val="120000"/>
              </a:lnSpc>
              <a:buNone/>
            </a:pPr>
            <a:r>
              <a:rPr lang="it-IT" sz="4400" b="1" dirty="0">
                <a:solidFill>
                  <a:srgbClr val="0070C0"/>
                </a:solidFill>
                <a:latin typeface="Times New Roman" panose="02020603050405020304" pitchFamily="18" charset="0"/>
                <a:cs typeface="Times New Roman" panose="02020603050405020304" pitchFamily="18" charset="0"/>
              </a:rPr>
              <a:t> </a:t>
            </a:r>
          </a:p>
          <a:p>
            <a:pPr marL="0" indent="0">
              <a:buNone/>
            </a:pPr>
            <a:endParaRPr lang="it-IT" b="1" dirty="0">
              <a:latin typeface="Times New Roman" panose="02020603050405020304" pitchFamily="18"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0A9186F5-CE14-FE42-979B-C5A51B857119}"/>
              </a:ext>
            </a:extLst>
          </p:cNvPr>
          <p:cNvSpPr>
            <a:spLocks noGrp="1"/>
          </p:cNvSpPr>
          <p:nvPr>
            <p:ph type="sldNum" sz="quarter" idx="12"/>
          </p:nvPr>
        </p:nvSpPr>
        <p:spPr/>
        <p:txBody>
          <a:bodyPr/>
          <a:lstStyle/>
          <a:p>
            <a:fld id="{473DAE95-8382-BB4F-AA56-DD5979AB0BAB}" type="slidenum">
              <a:rPr lang="fr-FR" smtClean="0"/>
              <a:t>18</a:t>
            </a:fld>
            <a:endParaRPr lang="fr-FR"/>
          </a:p>
        </p:txBody>
      </p:sp>
    </p:spTree>
    <p:extLst>
      <p:ext uri="{BB962C8B-B14F-4D97-AF65-F5344CB8AC3E}">
        <p14:creationId xmlns:p14="http://schemas.microsoft.com/office/powerpoint/2010/main" val="3221732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D521B19E-4B88-1E48-989D-B0D852854AC8}"/>
              </a:ext>
            </a:extLst>
          </p:cNvPr>
          <p:cNvSpPr>
            <a:spLocks noGrp="1"/>
          </p:cNvSpPr>
          <p:nvPr>
            <p:ph type="sldNum" sz="quarter" idx="12"/>
          </p:nvPr>
        </p:nvSpPr>
        <p:spPr/>
        <p:txBody>
          <a:bodyPr/>
          <a:lstStyle/>
          <a:p>
            <a:fld id="{F4BE6872-1012-A441-B6F6-1C5CD4715033}" type="slidenum">
              <a:rPr lang="fr-FR" smtClean="0"/>
              <a:t>19</a:t>
            </a:fld>
            <a:endParaRPr lang="fr-FR" dirty="0"/>
          </a:p>
        </p:txBody>
      </p:sp>
      <p:sp>
        <p:nvSpPr>
          <p:cNvPr id="9" name="Espace réservé du contenu 2">
            <a:extLst>
              <a:ext uri="{FF2B5EF4-FFF2-40B4-BE49-F238E27FC236}">
                <a16:creationId xmlns:a16="http://schemas.microsoft.com/office/drawing/2014/main" id="{FB876519-3DFA-9646-83FA-55985632C0F2}"/>
              </a:ext>
            </a:extLst>
          </p:cNvPr>
          <p:cNvSpPr>
            <a:spLocks noGrp="1"/>
          </p:cNvSpPr>
          <p:nvPr>
            <p:ph idx="1"/>
          </p:nvPr>
        </p:nvSpPr>
        <p:spPr>
          <a:xfrm>
            <a:off x="87403" y="449449"/>
            <a:ext cx="11793071" cy="6089463"/>
          </a:xfrm>
        </p:spPr>
        <p:txBody>
          <a:bodyPr>
            <a:normAutofit fontScale="85000" lnSpcReduction="20000"/>
          </a:bodyPr>
          <a:lstStyle/>
          <a:p>
            <a:pPr marL="0" lvl="0" indent="0" algn="ctr" defTabSz="914400">
              <a:lnSpc>
                <a:spcPct val="120000"/>
              </a:lnSpc>
              <a:spcBef>
                <a:spcPts val="0"/>
              </a:spcBef>
              <a:buNone/>
              <a:defRPr/>
            </a:pPr>
            <a:r>
              <a:rPr lang="it-IT" sz="2400" b="1" dirty="0">
                <a:solidFill>
                  <a:srgbClr val="C00000"/>
                </a:solidFill>
                <a:latin typeface="Times New Roman" charset="0"/>
                <a:ea typeface="Times New Roman" charset="0"/>
                <a:cs typeface="Times New Roman" charset="0"/>
              </a:rPr>
              <a:t>Le 3 principali minacce</a:t>
            </a:r>
          </a:p>
          <a:p>
            <a:pPr marL="0" lvl="0" indent="0" algn="ctr" defTabSz="914400">
              <a:lnSpc>
                <a:spcPct val="120000"/>
              </a:lnSpc>
              <a:spcBef>
                <a:spcPts val="0"/>
              </a:spcBef>
              <a:buNone/>
              <a:defRPr/>
            </a:pPr>
            <a:r>
              <a:rPr lang="it-IT" sz="2400" b="1" dirty="0">
                <a:solidFill>
                  <a:srgbClr val="C00000"/>
                </a:solidFill>
                <a:latin typeface="Times New Roman" charset="0"/>
                <a:ea typeface="Times New Roman" charset="0"/>
                <a:cs typeface="Times New Roman" charset="0"/>
              </a:rPr>
              <a:t>per l’Umanità e per l’ambiente </a:t>
            </a:r>
            <a:endParaRPr lang="it-IT" sz="3000" b="1" dirty="0">
              <a:solidFill>
                <a:srgbClr val="0070C0"/>
              </a:solidFill>
              <a:latin typeface="Times New Roman" charset="0"/>
              <a:ea typeface="Times New Roman" charset="0"/>
              <a:cs typeface="Times New Roman" charset="0"/>
            </a:endParaRPr>
          </a:p>
          <a:p>
            <a:pPr marL="0" indent="0">
              <a:spcBef>
                <a:spcPts val="0"/>
              </a:spcBef>
              <a:buNone/>
            </a:pPr>
            <a:r>
              <a:rPr lang="it-IT" sz="2100" b="1" dirty="0">
                <a:solidFill>
                  <a:srgbClr val="0070C0"/>
                </a:solidFill>
                <a:latin typeface="Times New Roman" charset="0"/>
                <a:ea typeface="Times New Roman" charset="0"/>
                <a:cs typeface="Times New Roman" charset="0"/>
              </a:rPr>
              <a:t>                                          la minaccia</a:t>
            </a:r>
          </a:p>
          <a:p>
            <a:pPr marL="0" indent="0">
              <a:spcBef>
                <a:spcPts val="0"/>
              </a:spcBef>
              <a:buNone/>
            </a:pPr>
            <a:r>
              <a:rPr lang="it-IT" sz="2100" b="1" dirty="0">
                <a:solidFill>
                  <a:srgbClr val="0070C0"/>
                </a:solidFill>
                <a:latin typeface="Times New Roman" charset="0"/>
                <a:ea typeface="Times New Roman" charset="0"/>
                <a:cs typeface="Times New Roman" charset="0"/>
              </a:rPr>
              <a:t>                                            nucleare                                                                              la minaccia</a:t>
            </a:r>
          </a:p>
          <a:p>
            <a:pPr marL="0" indent="0">
              <a:spcBef>
                <a:spcPts val="0"/>
              </a:spcBef>
              <a:buNone/>
            </a:pPr>
            <a:r>
              <a:rPr lang="it-IT" sz="2100" b="1" dirty="0">
                <a:solidFill>
                  <a:srgbClr val="0070C0"/>
                </a:solidFill>
                <a:latin typeface="Times New Roman" charset="0"/>
                <a:ea typeface="Times New Roman" charset="0"/>
                <a:cs typeface="Times New Roman" charset="0"/>
              </a:rPr>
              <a:t>                                     (civile e militare)                                                                        climatica</a:t>
            </a:r>
          </a:p>
          <a:p>
            <a:pPr marL="0" indent="0">
              <a:spcBef>
                <a:spcPts val="0"/>
              </a:spcBef>
              <a:buNone/>
            </a:pPr>
            <a:r>
              <a:rPr lang="it-IT" sz="2100" b="1" dirty="0">
                <a:solidFill>
                  <a:srgbClr val="0070C0"/>
                </a:solidFill>
                <a:latin typeface="Times New Roman" charset="0"/>
                <a:ea typeface="Times New Roman" charset="0"/>
                <a:cs typeface="Times New Roman" charset="0"/>
              </a:rPr>
              <a:t>                                    </a:t>
            </a:r>
            <a:r>
              <a:rPr lang="it-IT" sz="1900" b="1" dirty="0">
                <a:solidFill>
                  <a:srgbClr val="0070C0"/>
                </a:solidFill>
                <a:latin typeface="Times New Roman" charset="0"/>
                <a:ea typeface="Times New Roman" charset="0"/>
                <a:cs typeface="Times New Roman" charset="0"/>
              </a:rPr>
              <a:t>e poi di tutte le altre</a:t>
            </a:r>
            <a:r>
              <a:rPr lang="it-IT" sz="2100" b="1" dirty="0">
                <a:solidFill>
                  <a:srgbClr val="0070C0"/>
                </a:solidFill>
                <a:latin typeface="Times New Roman" charset="0"/>
                <a:ea typeface="Times New Roman" charset="0"/>
                <a:cs typeface="Times New Roman" charset="0"/>
              </a:rPr>
              <a:t>                                                                     e ambientale                                                                                                  </a:t>
            </a:r>
          </a:p>
          <a:p>
            <a:pPr marL="0" indent="0">
              <a:lnSpc>
                <a:spcPct val="100000"/>
              </a:lnSpc>
              <a:spcBef>
                <a:spcPts val="0"/>
              </a:spcBef>
              <a:buNone/>
            </a:pPr>
            <a:r>
              <a:rPr lang="it-IT" sz="2000" b="1" dirty="0">
                <a:solidFill>
                  <a:srgbClr val="0070C0"/>
                </a:solidFill>
                <a:latin typeface="Times New Roman" charset="0"/>
                <a:ea typeface="Times New Roman" charset="0"/>
                <a:cs typeface="Times New Roman" charset="0"/>
              </a:rPr>
              <a:t>                                          </a:t>
            </a:r>
            <a:r>
              <a:rPr lang="it-IT" sz="1900" b="1" dirty="0">
                <a:solidFill>
                  <a:srgbClr val="0070C0"/>
                </a:solidFill>
                <a:latin typeface="Times New Roman" charset="0"/>
                <a:ea typeface="Times New Roman" charset="0"/>
                <a:cs typeface="Times New Roman" charset="0"/>
              </a:rPr>
              <a:t>armi di gue</a:t>
            </a:r>
            <a:r>
              <a:rPr lang="it-IT" sz="2000" b="1" dirty="0">
                <a:solidFill>
                  <a:srgbClr val="0070C0"/>
                </a:solidFill>
                <a:latin typeface="Times New Roman" charset="0"/>
                <a:ea typeface="Times New Roman" charset="0"/>
                <a:cs typeface="Times New Roman" charset="0"/>
              </a:rPr>
              <a:t>rra</a:t>
            </a:r>
            <a:endParaRPr lang="it-IT" sz="1900" b="1" dirty="0">
              <a:solidFill>
                <a:srgbClr val="0070C0"/>
              </a:solidFill>
              <a:latin typeface="Times New Roman" charset="0"/>
              <a:ea typeface="Times New Roman" charset="0"/>
              <a:cs typeface="Times New Roman" charset="0"/>
            </a:endParaRPr>
          </a:p>
          <a:p>
            <a:pPr marL="0" indent="0">
              <a:lnSpc>
                <a:spcPct val="100000"/>
              </a:lnSpc>
              <a:spcBef>
                <a:spcPts val="0"/>
              </a:spcBef>
              <a:buNone/>
            </a:pPr>
            <a:endParaRPr lang="it-IT" sz="1800" b="1" dirty="0">
              <a:solidFill>
                <a:srgbClr val="0070C0"/>
              </a:solidFill>
              <a:latin typeface="Times New Roman" charset="0"/>
              <a:ea typeface="Times New Roman" charset="0"/>
              <a:cs typeface="Times New Roman" charset="0"/>
            </a:endParaRPr>
          </a:p>
          <a:p>
            <a:pPr marL="0" indent="0">
              <a:lnSpc>
                <a:spcPct val="100000"/>
              </a:lnSpc>
              <a:spcBef>
                <a:spcPts val="0"/>
              </a:spcBef>
              <a:buNone/>
            </a:pPr>
            <a:endParaRPr lang="it-IT" sz="1800" b="1" dirty="0">
              <a:solidFill>
                <a:srgbClr val="0070C0"/>
              </a:solidFill>
              <a:highlight>
                <a:srgbClr val="FFFF00"/>
              </a:highlight>
              <a:latin typeface="Times New Roman" charset="0"/>
              <a:ea typeface="Times New Roman" charset="0"/>
              <a:cs typeface="Times New Roman" charset="0"/>
            </a:endParaRPr>
          </a:p>
          <a:p>
            <a:pPr marL="0" indent="0">
              <a:lnSpc>
                <a:spcPct val="100000"/>
              </a:lnSpc>
              <a:spcBef>
                <a:spcPts val="0"/>
              </a:spcBef>
              <a:buNone/>
            </a:pPr>
            <a:endParaRPr lang="it-IT" sz="1800" b="1" dirty="0">
              <a:solidFill>
                <a:srgbClr val="0070C0"/>
              </a:solidFill>
              <a:latin typeface="Times New Roman" charset="0"/>
              <a:ea typeface="Times New Roman" charset="0"/>
              <a:cs typeface="Times New Roman" charset="0"/>
            </a:endParaRPr>
          </a:p>
          <a:p>
            <a:pPr marL="0" indent="0">
              <a:lnSpc>
                <a:spcPct val="100000"/>
              </a:lnSpc>
              <a:spcBef>
                <a:spcPts val="0"/>
              </a:spcBef>
              <a:buNone/>
            </a:pPr>
            <a:r>
              <a:rPr lang="it-IT" sz="1800" b="1" dirty="0">
                <a:solidFill>
                  <a:srgbClr val="0070C0"/>
                </a:solidFill>
                <a:latin typeface="Times New Roman" charset="0"/>
                <a:ea typeface="Times New Roman" charset="0"/>
                <a:cs typeface="Times New Roman" charset="0"/>
              </a:rPr>
              <a:t>              </a:t>
            </a:r>
            <a:endParaRPr lang="it-IT" sz="2400" b="1" dirty="0">
              <a:solidFill>
                <a:srgbClr val="0070C0"/>
              </a:solidFill>
              <a:latin typeface="Times New Roman" charset="0"/>
              <a:ea typeface="Times New Roman" charset="0"/>
              <a:cs typeface="Times New Roman" charset="0"/>
            </a:endParaRPr>
          </a:p>
          <a:p>
            <a:pPr marL="0" lvl="0" indent="0" algn="ctr" defTabSz="914400">
              <a:spcBef>
                <a:spcPts val="0"/>
              </a:spcBef>
              <a:buNone/>
              <a:defRPr/>
            </a:pPr>
            <a:r>
              <a:rPr lang="it-IT" sz="2100" b="1" dirty="0">
                <a:solidFill>
                  <a:srgbClr val="0070C0"/>
                </a:solidFill>
                <a:latin typeface="Times New Roman" charset="0"/>
                <a:ea typeface="Times New Roman" charset="0"/>
                <a:cs typeface="Times New Roman" charset="0"/>
              </a:rPr>
              <a:t>la minaccia di una ancor più grande</a:t>
            </a:r>
          </a:p>
          <a:p>
            <a:pPr marL="0" lvl="0" indent="0" algn="ctr" defTabSz="914400">
              <a:spcBef>
                <a:spcPts val="0"/>
              </a:spcBef>
              <a:buNone/>
              <a:defRPr/>
            </a:pPr>
            <a:r>
              <a:rPr lang="it-IT" sz="2100" b="1" dirty="0">
                <a:solidFill>
                  <a:srgbClr val="0070C0"/>
                </a:solidFill>
                <a:latin typeface="Times New Roman" charset="0"/>
                <a:ea typeface="Times New Roman" charset="0"/>
                <a:cs typeface="Times New Roman" charset="0"/>
              </a:rPr>
              <a:t>ingiustizia sociale  (precarietà e miseria nel mondo)</a:t>
            </a:r>
          </a:p>
          <a:p>
            <a:pPr marL="0" lvl="0" indent="0" algn="ctr" defTabSz="914400">
              <a:spcBef>
                <a:spcPts val="0"/>
              </a:spcBef>
              <a:buNone/>
              <a:defRPr/>
            </a:pPr>
            <a:endParaRPr lang="it-IT" sz="2100" b="1" dirty="0">
              <a:solidFill>
                <a:srgbClr val="0070C0"/>
              </a:solidFill>
              <a:latin typeface="Times New Roman" charset="0"/>
              <a:ea typeface="Times New Roman" charset="0"/>
              <a:cs typeface="Times New Roman" charset="0"/>
            </a:endParaRPr>
          </a:p>
          <a:p>
            <a:pPr marL="0" lvl="0" indent="0" algn="ctr" defTabSz="914400">
              <a:spcBef>
                <a:spcPts val="0"/>
              </a:spcBef>
              <a:buNone/>
              <a:defRPr/>
            </a:pPr>
            <a:endParaRPr lang="it-IT" sz="2600" b="1" dirty="0">
              <a:solidFill>
                <a:srgbClr val="0070C0"/>
              </a:solidFill>
              <a:latin typeface="Times New Roman" charset="0"/>
              <a:ea typeface="Times New Roman" charset="0"/>
              <a:cs typeface="Times New Roman" charset="0"/>
            </a:endParaRPr>
          </a:p>
          <a:p>
            <a:pPr marL="0" lvl="0" indent="0" algn="ctr" defTabSz="914400">
              <a:lnSpc>
                <a:spcPct val="120000"/>
              </a:lnSpc>
              <a:spcBef>
                <a:spcPts val="0"/>
              </a:spcBef>
              <a:buNone/>
              <a:defRPr/>
            </a:pPr>
            <a:r>
              <a:rPr lang="it-IT" sz="2400" b="1" dirty="0">
                <a:solidFill>
                  <a:srgbClr val="0070C0"/>
                </a:solidFill>
                <a:latin typeface="Times New Roman" charset="0"/>
                <a:ea typeface="Times New Roman" charset="0"/>
                <a:cs typeface="Times New Roman" charset="0"/>
              </a:rPr>
              <a:t>Necessità di una </a:t>
            </a:r>
            <a:r>
              <a:rPr lang="it-IT" sz="2400" b="1" dirty="0" err="1">
                <a:solidFill>
                  <a:srgbClr val="0070C0"/>
                </a:solidFill>
                <a:latin typeface="Times New Roman" charset="0"/>
                <a:ea typeface="Times New Roman" charset="0"/>
                <a:cs typeface="Times New Roman" charset="0"/>
              </a:rPr>
              <a:t>Gouvernance</a:t>
            </a:r>
            <a:r>
              <a:rPr lang="it-IT" sz="2400" b="1" dirty="0">
                <a:solidFill>
                  <a:srgbClr val="0070C0"/>
                </a:solidFill>
                <a:latin typeface="Times New Roman" charset="0"/>
                <a:ea typeface="Times New Roman" charset="0"/>
                <a:cs typeface="Times New Roman" charset="0"/>
              </a:rPr>
              <a:t> che sia Mondiale</a:t>
            </a:r>
          </a:p>
          <a:p>
            <a:pPr marL="0" lvl="0" indent="0" algn="ctr" defTabSz="914400">
              <a:lnSpc>
                <a:spcPct val="120000"/>
              </a:lnSpc>
              <a:spcBef>
                <a:spcPts val="0"/>
              </a:spcBef>
              <a:buNone/>
              <a:defRPr/>
            </a:pPr>
            <a:r>
              <a:rPr lang="it-IT" sz="2400" b="1" dirty="0">
                <a:solidFill>
                  <a:srgbClr val="0070C0"/>
                </a:solidFill>
                <a:latin typeface="Times New Roman" charset="0"/>
                <a:ea typeface="Times New Roman" charset="0"/>
                <a:cs typeface="Times New Roman" charset="0"/>
              </a:rPr>
              <a:t>e che ponga al suo centro l’Essere Umano</a:t>
            </a:r>
          </a:p>
          <a:p>
            <a:pPr marL="0" lvl="0" indent="0" algn="ctr" defTabSz="914400">
              <a:lnSpc>
                <a:spcPct val="120000"/>
              </a:lnSpc>
              <a:spcBef>
                <a:spcPts val="0"/>
              </a:spcBef>
              <a:buNone/>
              <a:defRPr/>
            </a:pPr>
            <a:r>
              <a:rPr lang="it-IT" sz="2400" b="1" dirty="0" err="1">
                <a:solidFill>
                  <a:srgbClr val="0070C0"/>
                </a:solidFill>
                <a:latin typeface="Times New Roman" charset="0"/>
                <a:ea typeface="Times New Roman" charset="0"/>
                <a:cs typeface="Times New Roman" charset="0"/>
              </a:rPr>
              <a:t>eon</a:t>
            </a:r>
            <a:r>
              <a:rPr lang="it-IT" sz="2400" b="1" dirty="0">
                <a:solidFill>
                  <a:srgbClr val="0070C0"/>
                </a:solidFill>
                <a:latin typeface="Times New Roman" charset="0"/>
                <a:ea typeface="Times New Roman" charset="0"/>
                <a:cs typeface="Times New Roman" charset="0"/>
              </a:rPr>
              <a:t> i suoi valori di solidarietà e di responsabilità   </a:t>
            </a:r>
          </a:p>
          <a:p>
            <a:pPr marL="0" lvl="0" indent="0" algn="ctr" defTabSz="914400">
              <a:lnSpc>
                <a:spcPct val="120000"/>
              </a:lnSpc>
              <a:spcBef>
                <a:spcPts val="0"/>
              </a:spcBef>
              <a:buNone/>
              <a:defRPr/>
            </a:pPr>
            <a:r>
              <a:rPr lang="it-IT" sz="2400" b="1" i="1" dirty="0">
                <a:solidFill>
                  <a:srgbClr val="0070C0"/>
                </a:solidFill>
                <a:latin typeface="Times New Roman" charset="0"/>
                <a:ea typeface="Times New Roman" charset="0"/>
                <a:cs typeface="Times New Roman" charset="0"/>
              </a:rPr>
              <a:t>                                                                                                                               </a:t>
            </a:r>
            <a:r>
              <a:rPr lang="it-IT" sz="2600" b="1" i="1" dirty="0">
                <a:solidFill>
                  <a:srgbClr val="C00000"/>
                </a:solidFill>
                <a:latin typeface="Times New Roman" charset="0"/>
                <a:ea typeface="Times New Roman" charset="0"/>
                <a:cs typeface="Times New Roman" charset="0"/>
              </a:rPr>
              <a:t>Terrestrità</a:t>
            </a:r>
            <a:r>
              <a:rPr lang="it-IT" sz="2400" b="1" i="1" dirty="0">
                <a:solidFill>
                  <a:srgbClr val="0070C0"/>
                </a:solidFill>
                <a:latin typeface="Times New Roman" charset="0"/>
                <a:ea typeface="Times New Roman" charset="0"/>
                <a:cs typeface="Times New Roman" charset="0"/>
              </a:rPr>
              <a:t> </a:t>
            </a:r>
            <a:r>
              <a:rPr lang="it-IT" sz="2600" b="1" i="1" dirty="0">
                <a:solidFill>
                  <a:srgbClr val="0070C0"/>
                </a:solidFill>
                <a:latin typeface="Times New Roman" charset="0"/>
                <a:ea typeface="Times New Roman" charset="0"/>
                <a:cs typeface="Times New Roman" charset="0"/>
              </a:rPr>
              <a:t>(-&gt; Cosmicità)</a:t>
            </a:r>
          </a:p>
          <a:p>
            <a:pPr marL="0" lvl="0" indent="0" algn="ctr" defTabSz="914400">
              <a:spcBef>
                <a:spcPts val="0"/>
              </a:spcBef>
              <a:buNone/>
              <a:defRPr/>
            </a:pPr>
            <a:endParaRPr lang="it-IT" sz="2000" b="1" dirty="0">
              <a:solidFill>
                <a:srgbClr val="0070C0"/>
              </a:solidFill>
              <a:latin typeface="Times New Roman" charset="0"/>
              <a:ea typeface="Times New Roman" charset="0"/>
              <a:cs typeface="Times New Roman" charset="0"/>
            </a:endParaRPr>
          </a:p>
          <a:p>
            <a:pPr marL="0" indent="0" algn="ctr">
              <a:buNone/>
            </a:pPr>
            <a:r>
              <a:rPr lang="fr-FR" sz="2100" b="1" dirty="0">
                <a:solidFill>
                  <a:srgbClr val="0070C0"/>
                </a:solidFill>
                <a:latin typeface="Times New Roman" panose="02020603050405020304" pitchFamily="18" charset="0"/>
                <a:cs typeface="Times New Roman" panose="02020603050405020304" pitchFamily="18" charset="0"/>
              </a:rPr>
              <a:t>in </a:t>
            </a:r>
            <a:r>
              <a:rPr lang="fr-FR" sz="2100" b="1" dirty="0" err="1">
                <a:solidFill>
                  <a:srgbClr val="0070C0"/>
                </a:solidFill>
                <a:latin typeface="Times New Roman" panose="02020603050405020304" pitchFamily="18" charset="0"/>
                <a:cs typeface="Times New Roman" panose="02020603050405020304" pitchFamily="18" charset="0"/>
              </a:rPr>
              <a:t>armonia</a:t>
            </a:r>
            <a:r>
              <a:rPr lang="fr-FR" sz="2100" b="1" dirty="0">
                <a:solidFill>
                  <a:srgbClr val="0070C0"/>
                </a:solidFill>
                <a:latin typeface="Times New Roman" panose="02020603050405020304" pitchFamily="18" charset="0"/>
                <a:cs typeface="Times New Roman" panose="02020603050405020304" pitchFamily="18" charset="0"/>
              </a:rPr>
              <a:t> con il </a:t>
            </a:r>
            <a:r>
              <a:rPr lang="fr-FR" sz="2100" b="1" dirty="0" err="1">
                <a:solidFill>
                  <a:srgbClr val="0070C0"/>
                </a:solidFill>
                <a:latin typeface="Times New Roman" panose="02020603050405020304" pitchFamily="18" charset="0"/>
                <a:cs typeface="Times New Roman" panose="02020603050405020304" pitchFamily="18" charset="0"/>
              </a:rPr>
              <a:t>suo</a:t>
            </a:r>
            <a:r>
              <a:rPr lang="fr-FR" sz="2100" b="1" dirty="0">
                <a:solidFill>
                  <a:srgbClr val="0070C0"/>
                </a:solidFill>
                <a:latin typeface="Times New Roman" panose="02020603050405020304" pitchFamily="18" charset="0"/>
                <a:cs typeface="Times New Roman" panose="02020603050405020304" pitchFamily="18" charset="0"/>
              </a:rPr>
              <a:t> </a:t>
            </a:r>
            <a:r>
              <a:rPr lang="fr-FR" sz="2100" b="1" dirty="0" err="1">
                <a:solidFill>
                  <a:srgbClr val="0070C0"/>
                </a:solidFill>
                <a:latin typeface="Times New Roman" panose="02020603050405020304" pitchFamily="18" charset="0"/>
                <a:cs typeface="Times New Roman" panose="02020603050405020304" pitchFamily="18" charset="0"/>
              </a:rPr>
              <a:t>ambiente</a:t>
            </a:r>
            <a:r>
              <a:rPr lang="fr-FR" sz="2100" b="1" dirty="0">
                <a:solidFill>
                  <a:srgbClr val="0070C0"/>
                </a:solidFill>
                <a:latin typeface="Times New Roman" panose="02020603050405020304" pitchFamily="18" charset="0"/>
                <a:cs typeface="Times New Roman" panose="02020603050405020304" pitchFamily="18" charset="0"/>
              </a:rPr>
              <a:t> (Gaïa = la Terra </a:t>
            </a:r>
            <a:r>
              <a:rPr lang="fr-FR" sz="2100" b="1" dirty="0" err="1">
                <a:solidFill>
                  <a:srgbClr val="0070C0"/>
                </a:solidFill>
                <a:latin typeface="Times New Roman" panose="02020603050405020304" pitchFamily="18" charset="0"/>
                <a:cs typeface="Times New Roman" panose="02020603050405020304" pitchFamily="18" charset="0"/>
              </a:rPr>
              <a:t>nutrice</a:t>
            </a:r>
            <a:r>
              <a:rPr lang="fr-FR" sz="2100" b="1" dirty="0">
                <a:solidFill>
                  <a:srgbClr val="0070C0"/>
                </a:solidFill>
                <a:latin typeface="Times New Roman" panose="02020603050405020304" pitchFamily="18" charset="0"/>
                <a:cs typeface="Times New Roman" panose="02020603050405020304" pitchFamily="18" charset="0"/>
              </a:rPr>
              <a:t>, </a:t>
            </a:r>
          </a:p>
          <a:p>
            <a:pPr marL="0" indent="0" algn="ctr">
              <a:buNone/>
            </a:pPr>
            <a:r>
              <a:rPr lang="fr-FR" sz="2100" b="1" dirty="0">
                <a:solidFill>
                  <a:srgbClr val="0070C0"/>
                </a:solidFill>
                <a:latin typeface="Times New Roman" panose="02020603050405020304" pitchFamily="18" charset="0"/>
                <a:cs typeface="Times New Roman" panose="02020603050405020304" pitchFamily="18" charset="0"/>
              </a:rPr>
              <a:t>la ‘casa </a:t>
            </a:r>
            <a:r>
              <a:rPr lang="fr-FR" sz="2100" b="1" dirty="0" err="1">
                <a:solidFill>
                  <a:srgbClr val="0070C0"/>
                </a:solidFill>
                <a:latin typeface="Times New Roman" panose="02020603050405020304" pitchFamily="18" charset="0"/>
                <a:cs typeface="Times New Roman" panose="02020603050405020304" pitchFamily="18" charset="0"/>
              </a:rPr>
              <a:t>comune</a:t>
            </a:r>
            <a:r>
              <a:rPr lang="fr-FR" sz="2100" b="1" dirty="0">
                <a:solidFill>
                  <a:srgbClr val="0070C0"/>
                </a:solidFill>
                <a:latin typeface="Times New Roman" panose="02020603050405020304" pitchFamily="18" charset="0"/>
                <a:cs typeface="Times New Roman" panose="02020603050405020304" pitchFamily="18" charset="0"/>
              </a:rPr>
              <a:t>’ </a:t>
            </a:r>
            <a:r>
              <a:rPr lang="fr-FR" sz="2100" b="1" dirty="0" err="1">
                <a:solidFill>
                  <a:srgbClr val="0070C0"/>
                </a:solidFill>
                <a:latin typeface="Times New Roman" panose="02020603050405020304" pitchFamily="18" charset="0"/>
                <a:cs typeface="Times New Roman" panose="02020603050405020304" pitchFamily="18" charset="0"/>
              </a:rPr>
              <a:t>che</a:t>
            </a:r>
            <a:r>
              <a:rPr lang="fr-FR" sz="2100" b="1" dirty="0">
                <a:solidFill>
                  <a:srgbClr val="0070C0"/>
                </a:solidFill>
                <a:latin typeface="Times New Roman" panose="02020603050405020304" pitchFamily="18" charset="0"/>
                <a:cs typeface="Times New Roman" panose="02020603050405020304" pitchFamily="18" charset="0"/>
              </a:rPr>
              <a:t> </a:t>
            </a:r>
            <a:r>
              <a:rPr lang="fr-FR" sz="2100" b="1" dirty="0" err="1">
                <a:solidFill>
                  <a:srgbClr val="0070C0"/>
                </a:solidFill>
                <a:latin typeface="Times New Roman" panose="02020603050405020304" pitchFamily="18" charset="0"/>
                <a:cs typeface="Times New Roman" panose="02020603050405020304" pitchFamily="18" charset="0"/>
              </a:rPr>
              <a:t>comprende</a:t>
            </a:r>
            <a:r>
              <a:rPr lang="fr-FR" sz="2100" b="1" dirty="0">
                <a:solidFill>
                  <a:srgbClr val="0070C0"/>
                </a:solidFill>
                <a:latin typeface="Times New Roman" panose="02020603050405020304" pitchFamily="18" charset="0"/>
                <a:cs typeface="Times New Roman" panose="02020603050405020304" pitchFamily="18" charset="0"/>
              </a:rPr>
              <a:t> </a:t>
            </a:r>
            <a:r>
              <a:rPr lang="fr-FR" sz="2100" b="1" dirty="0" err="1">
                <a:solidFill>
                  <a:srgbClr val="0070C0"/>
                </a:solidFill>
                <a:latin typeface="Times New Roman" panose="02020603050405020304" pitchFamily="18" charset="0"/>
                <a:cs typeface="Times New Roman" panose="02020603050405020304" pitchFamily="18" charset="0"/>
              </a:rPr>
              <a:t>animali</a:t>
            </a:r>
            <a:r>
              <a:rPr lang="fr-FR" sz="2100" b="1" dirty="0">
                <a:solidFill>
                  <a:srgbClr val="0070C0"/>
                </a:solidFill>
                <a:latin typeface="Times New Roman" panose="02020603050405020304" pitchFamily="18" charset="0"/>
                <a:cs typeface="Times New Roman" panose="02020603050405020304" pitchFamily="18" charset="0"/>
              </a:rPr>
              <a:t> e </a:t>
            </a:r>
            <a:r>
              <a:rPr lang="fr-FR" sz="2100" b="1" dirty="0" err="1">
                <a:solidFill>
                  <a:srgbClr val="0070C0"/>
                </a:solidFill>
                <a:latin typeface="Times New Roman" panose="02020603050405020304" pitchFamily="18" charset="0"/>
                <a:cs typeface="Times New Roman" panose="02020603050405020304" pitchFamily="18" charset="0"/>
              </a:rPr>
              <a:t>vegetali</a:t>
            </a:r>
            <a:endParaRPr lang="fr-FR" sz="2100" b="1" dirty="0">
              <a:solidFill>
                <a:srgbClr val="0070C0"/>
              </a:solidFill>
              <a:latin typeface="Times New Roman" panose="02020603050405020304" pitchFamily="18" charset="0"/>
              <a:cs typeface="Times New Roman" panose="02020603050405020304" pitchFamily="18" charset="0"/>
            </a:endParaRPr>
          </a:p>
          <a:p>
            <a:pPr marL="0" indent="0" algn="ctr">
              <a:buNone/>
            </a:pPr>
            <a:r>
              <a:rPr lang="fr-FR" sz="2100" b="1" dirty="0" err="1">
                <a:solidFill>
                  <a:srgbClr val="0070C0"/>
                </a:solidFill>
                <a:latin typeface="Times New Roman" panose="02020603050405020304" pitchFamily="18" charset="0"/>
                <a:cs typeface="Times New Roman" panose="02020603050405020304" pitchFamily="18" charset="0"/>
              </a:rPr>
              <a:t>ed</a:t>
            </a:r>
            <a:r>
              <a:rPr lang="fr-FR" sz="2100" b="1" dirty="0">
                <a:solidFill>
                  <a:srgbClr val="0070C0"/>
                </a:solidFill>
                <a:latin typeface="Times New Roman" panose="02020603050405020304" pitchFamily="18" charset="0"/>
                <a:cs typeface="Times New Roman" panose="02020603050405020304" pitchFamily="18" charset="0"/>
              </a:rPr>
              <a:t> anche </a:t>
            </a:r>
            <a:r>
              <a:rPr lang="fr-FR" sz="2100" b="1" dirty="0" err="1">
                <a:solidFill>
                  <a:srgbClr val="0070C0"/>
                </a:solidFill>
                <a:latin typeface="Times New Roman" panose="02020603050405020304" pitchFamily="18" charset="0"/>
                <a:cs typeface="Times New Roman" panose="02020603050405020304" pitchFamily="18" charset="0"/>
              </a:rPr>
              <a:t>lo</a:t>
            </a:r>
            <a:r>
              <a:rPr lang="fr-FR" sz="2100" b="1" dirty="0">
                <a:solidFill>
                  <a:srgbClr val="0070C0"/>
                </a:solidFill>
                <a:latin typeface="Times New Roman" panose="02020603050405020304" pitchFamily="18" charset="0"/>
                <a:cs typeface="Times New Roman" panose="02020603050405020304" pitchFamily="18" charset="0"/>
              </a:rPr>
              <a:t> </a:t>
            </a:r>
            <a:r>
              <a:rPr lang="fr-FR" sz="2100" b="1" dirty="0" err="1">
                <a:solidFill>
                  <a:srgbClr val="0070C0"/>
                </a:solidFill>
                <a:latin typeface="Times New Roman" panose="02020603050405020304" pitchFamily="18" charset="0"/>
                <a:cs typeface="Times New Roman" panose="02020603050405020304" pitchFamily="18" charset="0"/>
              </a:rPr>
              <a:t>spazio</a:t>
            </a:r>
            <a:r>
              <a:rPr lang="fr-FR" sz="2100" b="1" dirty="0">
                <a:solidFill>
                  <a:srgbClr val="0070C0"/>
                </a:solidFill>
                <a:latin typeface="Times New Roman" panose="02020603050405020304" pitchFamily="18" charset="0"/>
                <a:cs typeface="Times New Roman" panose="02020603050405020304" pitchFamily="18" charset="0"/>
              </a:rPr>
              <a:t> </a:t>
            </a:r>
            <a:r>
              <a:rPr lang="fr-FR" sz="2100" b="1" dirty="0" err="1">
                <a:solidFill>
                  <a:srgbClr val="0070C0"/>
                </a:solidFill>
                <a:latin typeface="Times New Roman" panose="02020603050405020304" pitchFamily="18" charset="0"/>
                <a:cs typeface="Times New Roman" panose="02020603050405020304" pitchFamily="18" charset="0"/>
              </a:rPr>
              <a:t>che</a:t>
            </a:r>
            <a:r>
              <a:rPr lang="fr-FR" sz="2100" b="1" dirty="0">
                <a:solidFill>
                  <a:srgbClr val="0070C0"/>
                </a:solidFill>
                <a:latin typeface="Times New Roman" panose="02020603050405020304" pitchFamily="18" charset="0"/>
                <a:cs typeface="Times New Roman" panose="02020603050405020304" pitchFamily="18" charset="0"/>
              </a:rPr>
              <a:t> la </a:t>
            </a:r>
            <a:r>
              <a:rPr lang="fr-FR" sz="2100" b="1" dirty="0" err="1">
                <a:solidFill>
                  <a:srgbClr val="0070C0"/>
                </a:solidFill>
                <a:latin typeface="Times New Roman" panose="02020603050405020304" pitchFamily="18" charset="0"/>
                <a:cs typeface="Times New Roman" panose="02020603050405020304" pitchFamily="18" charset="0"/>
              </a:rPr>
              <a:t>circonda</a:t>
            </a:r>
            <a:r>
              <a:rPr lang="fr-FR" sz="2100" b="1" dirty="0">
                <a:solidFill>
                  <a:srgbClr val="0070C0"/>
                </a:solidFill>
                <a:latin typeface="Times New Roman" panose="02020603050405020304" pitchFamily="18" charset="0"/>
                <a:cs typeface="Times New Roman" panose="02020603050405020304" pitchFamily="18" charset="0"/>
              </a:rPr>
              <a:t>, con </a:t>
            </a:r>
            <a:r>
              <a:rPr lang="fr-FR" sz="2100" b="1" dirty="0" err="1">
                <a:solidFill>
                  <a:srgbClr val="0070C0"/>
                </a:solidFill>
                <a:latin typeface="Times New Roman" panose="02020603050405020304" pitchFamily="18" charset="0"/>
                <a:cs typeface="Times New Roman" panose="02020603050405020304" pitchFamily="18" charset="0"/>
              </a:rPr>
              <a:t>satelliti</a:t>
            </a:r>
            <a:r>
              <a:rPr lang="fr-FR" sz="2100" b="1" dirty="0">
                <a:solidFill>
                  <a:srgbClr val="0070C0"/>
                </a:solidFill>
                <a:latin typeface="Times New Roman" panose="02020603050405020304" pitchFamily="18" charset="0"/>
                <a:cs typeface="Times New Roman" panose="02020603050405020304" pitchFamily="18" charset="0"/>
              </a:rPr>
              <a:t>, sonde e </a:t>
            </a:r>
            <a:r>
              <a:rPr lang="fr-FR" sz="2100" b="1" dirty="0" err="1">
                <a:solidFill>
                  <a:srgbClr val="0070C0"/>
                </a:solidFill>
                <a:latin typeface="Times New Roman" panose="02020603050405020304" pitchFamily="18" charset="0"/>
                <a:cs typeface="Times New Roman" panose="02020603050405020304" pitchFamily="18" charset="0"/>
              </a:rPr>
              <a:t>stazioni</a:t>
            </a:r>
            <a:r>
              <a:rPr lang="fr-FR" sz="2100" b="1" dirty="0">
                <a:solidFill>
                  <a:srgbClr val="0070C0"/>
                </a:solidFill>
                <a:latin typeface="Times New Roman" panose="02020603050405020304" pitchFamily="18" charset="0"/>
                <a:cs typeface="Times New Roman" panose="02020603050405020304" pitchFamily="18" charset="0"/>
              </a:rPr>
              <a:t> </a:t>
            </a:r>
            <a:r>
              <a:rPr lang="fr-FR" sz="2100" b="1" dirty="0" err="1">
                <a:solidFill>
                  <a:srgbClr val="0070C0"/>
                </a:solidFill>
                <a:latin typeface="Times New Roman" panose="02020603050405020304" pitchFamily="18" charset="0"/>
                <a:cs typeface="Times New Roman" panose="02020603050405020304" pitchFamily="18" charset="0"/>
              </a:rPr>
              <a:t>spaziali</a:t>
            </a:r>
            <a:r>
              <a:rPr lang="fr-FR" sz="2100" b="1" dirty="0">
                <a:solidFill>
                  <a:srgbClr val="0070C0"/>
                </a:solidFill>
                <a:latin typeface="Times New Roman" panose="02020603050405020304" pitchFamily="18" charset="0"/>
                <a:cs typeface="Times New Roman" panose="02020603050405020304" pitchFamily="18" charset="0"/>
              </a:rPr>
              <a:t>,</a:t>
            </a:r>
            <a:endParaRPr lang="fr-FR" sz="2100" dirty="0">
              <a:solidFill>
                <a:srgbClr val="0070C0"/>
              </a:solidFill>
              <a:latin typeface="Times New Roman" panose="02020603050405020304" pitchFamily="18" charset="0"/>
              <a:cs typeface="Times New Roman" panose="02020603050405020304" pitchFamily="18" charset="0"/>
            </a:endParaRPr>
          </a:p>
          <a:p>
            <a:pPr marL="0" indent="0" algn="ctr">
              <a:buNone/>
            </a:pPr>
            <a:r>
              <a:rPr lang="fr-FR" sz="2100" b="1" dirty="0">
                <a:solidFill>
                  <a:srgbClr val="0070C0"/>
                </a:solidFill>
                <a:latin typeface="Times New Roman" panose="02020603050405020304" pitchFamily="18" charset="0"/>
                <a:cs typeface="Times New Roman" panose="02020603050405020304" pitchFamily="18" charset="0"/>
              </a:rPr>
              <a:t>come pure la Luna, Marte … )</a:t>
            </a:r>
            <a:endParaRPr lang="fr-FR" sz="2100" dirty="0">
              <a:solidFill>
                <a:srgbClr val="0070C0"/>
              </a:solidFill>
              <a:latin typeface="Times New Roman" panose="02020603050405020304" pitchFamily="18" charset="0"/>
              <a:cs typeface="Times New Roman" panose="02020603050405020304" pitchFamily="18" charset="0"/>
            </a:endParaRPr>
          </a:p>
          <a:p>
            <a:pPr marL="0" lvl="0" indent="0" algn="ctr" defTabSz="914400">
              <a:spcBef>
                <a:spcPts val="0"/>
              </a:spcBef>
              <a:buNone/>
              <a:defRPr/>
            </a:pPr>
            <a:endParaRPr lang="it-IT" sz="2400" b="1" dirty="0">
              <a:solidFill>
                <a:srgbClr val="C00000"/>
              </a:solidFill>
              <a:latin typeface="Times New Roman" charset="0"/>
              <a:ea typeface="Times New Roman" charset="0"/>
              <a:cs typeface="Times New Roman" charset="0"/>
            </a:endParaRPr>
          </a:p>
        </p:txBody>
      </p:sp>
      <p:cxnSp>
        <p:nvCxnSpPr>
          <p:cNvPr id="10" name="Connecteur droit avec flèche 9">
            <a:extLst>
              <a:ext uri="{FF2B5EF4-FFF2-40B4-BE49-F238E27FC236}">
                <a16:creationId xmlns:a16="http://schemas.microsoft.com/office/drawing/2014/main" id="{19A4194D-A2F7-A040-8EE9-CF0263BC24B7}"/>
              </a:ext>
            </a:extLst>
          </p:cNvPr>
          <p:cNvCxnSpPr>
            <a:cxnSpLocks/>
          </p:cNvCxnSpPr>
          <p:nvPr/>
        </p:nvCxnSpPr>
        <p:spPr>
          <a:xfrm>
            <a:off x="4311962" y="1381166"/>
            <a:ext cx="3343951" cy="0"/>
          </a:xfrm>
          <a:prstGeom prst="straightConnector1">
            <a:avLst/>
          </a:prstGeom>
          <a:ln w="635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6788327B-6014-E445-8CA6-E0FEAD84D655}"/>
              </a:ext>
            </a:extLst>
          </p:cNvPr>
          <p:cNvCxnSpPr>
            <a:cxnSpLocks/>
          </p:cNvCxnSpPr>
          <p:nvPr/>
        </p:nvCxnSpPr>
        <p:spPr>
          <a:xfrm>
            <a:off x="4311962" y="1573262"/>
            <a:ext cx="1309449" cy="1024873"/>
          </a:xfrm>
          <a:prstGeom prst="straightConnector1">
            <a:avLst/>
          </a:prstGeom>
          <a:ln w="63500">
            <a:solidFill>
              <a:srgbClr val="C00000"/>
            </a:solidFill>
            <a:headEnd type="triangle" w="med" len="med"/>
            <a:tailEnd type="triangle"/>
          </a:ln>
        </p:spPr>
        <p:style>
          <a:lnRef idx="3">
            <a:schemeClr val="accent1"/>
          </a:lnRef>
          <a:fillRef idx="0">
            <a:schemeClr val="accent1"/>
          </a:fillRef>
          <a:effectRef idx="2">
            <a:schemeClr val="accent1"/>
          </a:effectRef>
          <a:fontRef idx="minor">
            <a:schemeClr val="tx1"/>
          </a:fontRef>
        </p:style>
      </p:cxnSp>
      <p:cxnSp>
        <p:nvCxnSpPr>
          <p:cNvPr id="12" name="Connecteur droit avec flèche 11">
            <a:extLst>
              <a:ext uri="{FF2B5EF4-FFF2-40B4-BE49-F238E27FC236}">
                <a16:creationId xmlns:a16="http://schemas.microsoft.com/office/drawing/2014/main" id="{38170D93-EA3A-E843-B115-0FA9C8372BE6}"/>
              </a:ext>
            </a:extLst>
          </p:cNvPr>
          <p:cNvCxnSpPr>
            <a:cxnSpLocks/>
          </p:cNvCxnSpPr>
          <p:nvPr/>
        </p:nvCxnSpPr>
        <p:spPr>
          <a:xfrm flipH="1">
            <a:off x="6311209" y="1573262"/>
            <a:ext cx="1344704" cy="1024873"/>
          </a:xfrm>
          <a:prstGeom prst="straightConnector1">
            <a:avLst/>
          </a:prstGeom>
          <a:ln w="63500">
            <a:solidFill>
              <a:srgbClr val="C00000"/>
            </a:solidFill>
            <a:headEnd type="triangle"/>
            <a:tailEnd type="triangle"/>
          </a:ln>
        </p:spPr>
        <p:style>
          <a:lnRef idx="3">
            <a:schemeClr val="accent1"/>
          </a:lnRef>
          <a:fillRef idx="0">
            <a:schemeClr val="accent1"/>
          </a:fillRef>
          <a:effectRef idx="2">
            <a:schemeClr val="accent1"/>
          </a:effectRef>
          <a:fontRef idx="minor">
            <a:schemeClr val="tx1"/>
          </a:fontRef>
        </p:style>
      </p:cxnSp>
      <p:sp>
        <p:nvSpPr>
          <p:cNvPr id="14" name="Flèche vers le bas 13">
            <a:extLst>
              <a:ext uri="{FF2B5EF4-FFF2-40B4-BE49-F238E27FC236}">
                <a16:creationId xmlns:a16="http://schemas.microsoft.com/office/drawing/2014/main" id="{86A694B3-DC2B-A941-9949-0B45D20FA687}"/>
              </a:ext>
            </a:extLst>
          </p:cNvPr>
          <p:cNvSpPr/>
          <p:nvPr/>
        </p:nvSpPr>
        <p:spPr>
          <a:xfrm>
            <a:off x="5983938" y="3341929"/>
            <a:ext cx="98613" cy="30450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6" name="Flèche vers le bas 15">
            <a:extLst>
              <a:ext uri="{FF2B5EF4-FFF2-40B4-BE49-F238E27FC236}">
                <a16:creationId xmlns:a16="http://schemas.microsoft.com/office/drawing/2014/main" id="{85F43CD8-42A9-A84B-9F6F-990BD57A44F2}"/>
              </a:ext>
            </a:extLst>
          </p:cNvPr>
          <p:cNvSpPr/>
          <p:nvPr/>
        </p:nvSpPr>
        <p:spPr>
          <a:xfrm>
            <a:off x="5997387" y="4788169"/>
            <a:ext cx="98613" cy="30450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cxnSp>
        <p:nvCxnSpPr>
          <p:cNvPr id="21" name="Connecteur droit avec flèche 20">
            <a:extLst>
              <a:ext uri="{FF2B5EF4-FFF2-40B4-BE49-F238E27FC236}">
                <a16:creationId xmlns:a16="http://schemas.microsoft.com/office/drawing/2014/main" id="{ACA9C1D8-FF2C-7642-838F-727493AA0E63}"/>
              </a:ext>
            </a:extLst>
          </p:cNvPr>
          <p:cNvCxnSpPr>
            <a:cxnSpLocks/>
          </p:cNvCxnSpPr>
          <p:nvPr/>
        </p:nvCxnSpPr>
        <p:spPr>
          <a:xfrm flipH="1" flipV="1">
            <a:off x="8417859" y="4112645"/>
            <a:ext cx="765360" cy="445796"/>
          </a:xfrm>
          <a:prstGeom prst="straightConnector1">
            <a:avLst/>
          </a:prstGeom>
          <a:ln w="476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4655096C-8B4F-A244-AB7A-F960A5BBCD9E}"/>
              </a:ext>
            </a:extLst>
          </p:cNvPr>
          <p:cNvCxnSpPr>
            <a:cxnSpLocks/>
          </p:cNvCxnSpPr>
          <p:nvPr/>
        </p:nvCxnSpPr>
        <p:spPr>
          <a:xfrm flipH="1">
            <a:off x="8822950" y="5031916"/>
            <a:ext cx="493060" cy="283653"/>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041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D521B19E-4B88-1E48-989D-B0D852854AC8}"/>
              </a:ext>
            </a:extLst>
          </p:cNvPr>
          <p:cNvSpPr>
            <a:spLocks noGrp="1"/>
          </p:cNvSpPr>
          <p:nvPr>
            <p:ph type="sldNum" sz="quarter" idx="12"/>
          </p:nvPr>
        </p:nvSpPr>
        <p:spPr/>
        <p:txBody>
          <a:bodyPr/>
          <a:lstStyle/>
          <a:p>
            <a:fld id="{F4BE6872-1012-A441-B6F6-1C5CD4715033}" type="slidenum">
              <a:rPr lang="fr-FR" smtClean="0"/>
              <a:t>2</a:t>
            </a:fld>
            <a:endParaRPr lang="fr-FR" dirty="0"/>
          </a:p>
        </p:txBody>
      </p:sp>
      <p:sp>
        <p:nvSpPr>
          <p:cNvPr id="9" name="Espace réservé du contenu 2">
            <a:extLst>
              <a:ext uri="{FF2B5EF4-FFF2-40B4-BE49-F238E27FC236}">
                <a16:creationId xmlns:a16="http://schemas.microsoft.com/office/drawing/2014/main" id="{FB876519-3DFA-9646-83FA-55985632C0F2}"/>
              </a:ext>
            </a:extLst>
          </p:cNvPr>
          <p:cNvSpPr>
            <a:spLocks noGrp="1"/>
          </p:cNvSpPr>
          <p:nvPr>
            <p:ph idx="1"/>
          </p:nvPr>
        </p:nvSpPr>
        <p:spPr>
          <a:xfrm>
            <a:off x="87403" y="449449"/>
            <a:ext cx="11793071" cy="6089463"/>
          </a:xfrm>
        </p:spPr>
        <p:txBody>
          <a:bodyPr>
            <a:normAutofit fontScale="85000" lnSpcReduction="20000"/>
          </a:bodyPr>
          <a:lstStyle/>
          <a:p>
            <a:pPr marL="0" lvl="0" indent="0" algn="ctr" defTabSz="914400">
              <a:lnSpc>
                <a:spcPct val="120000"/>
              </a:lnSpc>
              <a:spcBef>
                <a:spcPts val="0"/>
              </a:spcBef>
              <a:buNone/>
              <a:defRPr/>
            </a:pPr>
            <a:r>
              <a:rPr lang="it-IT" sz="2400" b="1" dirty="0">
                <a:solidFill>
                  <a:srgbClr val="C00000"/>
                </a:solidFill>
                <a:latin typeface="Times New Roman" charset="0"/>
                <a:ea typeface="Times New Roman" charset="0"/>
                <a:cs typeface="Times New Roman" charset="0"/>
              </a:rPr>
              <a:t>Le 3 principali minacce</a:t>
            </a:r>
          </a:p>
          <a:p>
            <a:pPr marL="0" lvl="0" indent="0" algn="ctr" defTabSz="914400">
              <a:lnSpc>
                <a:spcPct val="120000"/>
              </a:lnSpc>
              <a:spcBef>
                <a:spcPts val="0"/>
              </a:spcBef>
              <a:buNone/>
              <a:defRPr/>
            </a:pPr>
            <a:r>
              <a:rPr lang="it-IT" sz="2400" b="1" dirty="0">
                <a:solidFill>
                  <a:srgbClr val="C00000"/>
                </a:solidFill>
                <a:latin typeface="Times New Roman" charset="0"/>
                <a:ea typeface="Times New Roman" charset="0"/>
                <a:cs typeface="Times New Roman" charset="0"/>
              </a:rPr>
              <a:t>per l’Umanità e per l’ambiente </a:t>
            </a:r>
            <a:endParaRPr lang="it-IT" sz="3000" b="1" dirty="0">
              <a:solidFill>
                <a:srgbClr val="0070C0"/>
              </a:solidFill>
              <a:latin typeface="Times New Roman" charset="0"/>
              <a:ea typeface="Times New Roman" charset="0"/>
              <a:cs typeface="Times New Roman" charset="0"/>
            </a:endParaRPr>
          </a:p>
          <a:p>
            <a:pPr marL="0" indent="0">
              <a:spcBef>
                <a:spcPts val="0"/>
              </a:spcBef>
              <a:buNone/>
            </a:pPr>
            <a:r>
              <a:rPr lang="it-IT" sz="2100" b="1" dirty="0">
                <a:solidFill>
                  <a:srgbClr val="0070C0"/>
                </a:solidFill>
                <a:latin typeface="Times New Roman" charset="0"/>
                <a:ea typeface="Times New Roman" charset="0"/>
                <a:cs typeface="Times New Roman" charset="0"/>
              </a:rPr>
              <a:t>                                          la minaccia</a:t>
            </a:r>
          </a:p>
          <a:p>
            <a:pPr marL="0" indent="0">
              <a:spcBef>
                <a:spcPts val="0"/>
              </a:spcBef>
              <a:buNone/>
            </a:pPr>
            <a:r>
              <a:rPr lang="it-IT" sz="2100" b="1" dirty="0">
                <a:solidFill>
                  <a:srgbClr val="0070C0"/>
                </a:solidFill>
                <a:latin typeface="Times New Roman" charset="0"/>
                <a:ea typeface="Times New Roman" charset="0"/>
                <a:cs typeface="Times New Roman" charset="0"/>
              </a:rPr>
              <a:t>                                            nucleare                                                                              la minaccia</a:t>
            </a:r>
          </a:p>
          <a:p>
            <a:pPr marL="0" indent="0">
              <a:spcBef>
                <a:spcPts val="0"/>
              </a:spcBef>
              <a:buNone/>
            </a:pPr>
            <a:r>
              <a:rPr lang="it-IT" sz="2100" b="1" dirty="0">
                <a:solidFill>
                  <a:srgbClr val="0070C0"/>
                </a:solidFill>
                <a:latin typeface="Times New Roman" charset="0"/>
                <a:ea typeface="Times New Roman" charset="0"/>
                <a:cs typeface="Times New Roman" charset="0"/>
              </a:rPr>
              <a:t>                                     (civile e militare)                                                                        climatica</a:t>
            </a:r>
          </a:p>
          <a:p>
            <a:pPr marL="0" indent="0">
              <a:spcBef>
                <a:spcPts val="0"/>
              </a:spcBef>
              <a:buNone/>
            </a:pPr>
            <a:r>
              <a:rPr lang="it-IT" sz="2100" b="1" dirty="0">
                <a:solidFill>
                  <a:srgbClr val="0070C0"/>
                </a:solidFill>
                <a:latin typeface="Times New Roman" charset="0"/>
                <a:ea typeface="Times New Roman" charset="0"/>
                <a:cs typeface="Times New Roman" charset="0"/>
              </a:rPr>
              <a:t>                                    </a:t>
            </a:r>
            <a:r>
              <a:rPr lang="it-IT" sz="1900" b="1" dirty="0">
                <a:solidFill>
                  <a:srgbClr val="0070C0"/>
                </a:solidFill>
                <a:latin typeface="Times New Roman" charset="0"/>
                <a:ea typeface="Times New Roman" charset="0"/>
                <a:cs typeface="Times New Roman" charset="0"/>
              </a:rPr>
              <a:t>e poi di tutte le altre</a:t>
            </a:r>
            <a:r>
              <a:rPr lang="it-IT" sz="2100" b="1" dirty="0">
                <a:solidFill>
                  <a:srgbClr val="0070C0"/>
                </a:solidFill>
                <a:latin typeface="Times New Roman" charset="0"/>
                <a:ea typeface="Times New Roman" charset="0"/>
                <a:cs typeface="Times New Roman" charset="0"/>
              </a:rPr>
              <a:t>                                                                     e ambientale                                                                                                  </a:t>
            </a:r>
          </a:p>
          <a:p>
            <a:pPr marL="0" indent="0">
              <a:lnSpc>
                <a:spcPct val="100000"/>
              </a:lnSpc>
              <a:spcBef>
                <a:spcPts val="0"/>
              </a:spcBef>
              <a:buNone/>
            </a:pPr>
            <a:r>
              <a:rPr lang="it-IT" sz="2000" b="1" dirty="0">
                <a:solidFill>
                  <a:srgbClr val="0070C0"/>
                </a:solidFill>
                <a:latin typeface="Times New Roman" charset="0"/>
                <a:ea typeface="Times New Roman" charset="0"/>
                <a:cs typeface="Times New Roman" charset="0"/>
              </a:rPr>
              <a:t>                                          </a:t>
            </a:r>
            <a:r>
              <a:rPr lang="it-IT" sz="1900" b="1" dirty="0">
                <a:solidFill>
                  <a:srgbClr val="0070C0"/>
                </a:solidFill>
                <a:latin typeface="Times New Roman" charset="0"/>
                <a:ea typeface="Times New Roman" charset="0"/>
                <a:cs typeface="Times New Roman" charset="0"/>
              </a:rPr>
              <a:t>armi di gue</a:t>
            </a:r>
            <a:r>
              <a:rPr lang="it-IT" sz="2000" b="1" dirty="0">
                <a:solidFill>
                  <a:srgbClr val="0070C0"/>
                </a:solidFill>
                <a:latin typeface="Times New Roman" charset="0"/>
                <a:ea typeface="Times New Roman" charset="0"/>
                <a:cs typeface="Times New Roman" charset="0"/>
              </a:rPr>
              <a:t>rra</a:t>
            </a:r>
            <a:endParaRPr lang="it-IT" sz="1900" b="1" dirty="0">
              <a:solidFill>
                <a:srgbClr val="0070C0"/>
              </a:solidFill>
              <a:latin typeface="Times New Roman" charset="0"/>
              <a:ea typeface="Times New Roman" charset="0"/>
              <a:cs typeface="Times New Roman" charset="0"/>
            </a:endParaRPr>
          </a:p>
          <a:p>
            <a:pPr marL="0" indent="0">
              <a:lnSpc>
                <a:spcPct val="100000"/>
              </a:lnSpc>
              <a:spcBef>
                <a:spcPts val="0"/>
              </a:spcBef>
              <a:buNone/>
            </a:pPr>
            <a:endParaRPr lang="it-IT" sz="1800" b="1" dirty="0">
              <a:solidFill>
                <a:srgbClr val="0070C0"/>
              </a:solidFill>
              <a:latin typeface="Times New Roman" charset="0"/>
              <a:ea typeface="Times New Roman" charset="0"/>
              <a:cs typeface="Times New Roman" charset="0"/>
            </a:endParaRPr>
          </a:p>
          <a:p>
            <a:pPr marL="0" indent="0">
              <a:lnSpc>
                <a:spcPct val="100000"/>
              </a:lnSpc>
              <a:spcBef>
                <a:spcPts val="0"/>
              </a:spcBef>
              <a:buNone/>
            </a:pPr>
            <a:endParaRPr lang="it-IT" sz="1800" b="1" dirty="0">
              <a:solidFill>
                <a:srgbClr val="0070C0"/>
              </a:solidFill>
              <a:highlight>
                <a:srgbClr val="FFFF00"/>
              </a:highlight>
              <a:latin typeface="Times New Roman" charset="0"/>
              <a:ea typeface="Times New Roman" charset="0"/>
              <a:cs typeface="Times New Roman" charset="0"/>
            </a:endParaRPr>
          </a:p>
          <a:p>
            <a:pPr marL="0" indent="0">
              <a:lnSpc>
                <a:spcPct val="100000"/>
              </a:lnSpc>
              <a:spcBef>
                <a:spcPts val="0"/>
              </a:spcBef>
              <a:buNone/>
            </a:pPr>
            <a:endParaRPr lang="it-IT" sz="1800" b="1" dirty="0">
              <a:solidFill>
                <a:srgbClr val="0070C0"/>
              </a:solidFill>
              <a:latin typeface="Times New Roman" charset="0"/>
              <a:ea typeface="Times New Roman" charset="0"/>
              <a:cs typeface="Times New Roman" charset="0"/>
            </a:endParaRPr>
          </a:p>
          <a:p>
            <a:pPr marL="0" indent="0">
              <a:lnSpc>
                <a:spcPct val="100000"/>
              </a:lnSpc>
              <a:spcBef>
                <a:spcPts val="0"/>
              </a:spcBef>
              <a:buNone/>
            </a:pPr>
            <a:r>
              <a:rPr lang="it-IT" sz="1800" b="1" dirty="0">
                <a:solidFill>
                  <a:srgbClr val="0070C0"/>
                </a:solidFill>
                <a:latin typeface="Times New Roman" charset="0"/>
                <a:ea typeface="Times New Roman" charset="0"/>
                <a:cs typeface="Times New Roman" charset="0"/>
              </a:rPr>
              <a:t>              </a:t>
            </a:r>
            <a:endParaRPr lang="it-IT" sz="2400" b="1" dirty="0">
              <a:solidFill>
                <a:srgbClr val="0070C0"/>
              </a:solidFill>
              <a:latin typeface="Times New Roman" charset="0"/>
              <a:ea typeface="Times New Roman" charset="0"/>
              <a:cs typeface="Times New Roman" charset="0"/>
            </a:endParaRPr>
          </a:p>
          <a:p>
            <a:pPr marL="0" lvl="0" indent="0" algn="ctr" defTabSz="914400">
              <a:spcBef>
                <a:spcPts val="0"/>
              </a:spcBef>
              <a:buNone/>
              <a:defRPr/>
            </a:pPr>
            <a:r>
              <a:rPr lang="it-IT" sz="2100" b="1" dirty="0">
                <a:solidFill>
                  <a:srgbClr val="0070C0"/>
                </a:solidFill>
                <a:latin typeface="Times New Roman" charset="0"/>
                <a:ea typeface="Times New Roman" charset="0"/>
                <a:cs typeface="Times New Roman" charset="0"/>
              </a:rPr>
              <a:t>la minaccia di una ancor più grande</a:t>
            </a:r>
          </a:p>
          <a:p>
            <a:pPr marL="0" lvl="0" indent="0" algn="ctr" defTabSz="914400">
              <a:spcBef>
                <a:spcPts val="0"/>
              </a:spcBef>
              <a:buNone/>
              <a:defRPr/>
            </a:pPr>
            <a:r>
              <a:rPr lang="it-IT" sz="2100" b="1" dirty="0">
                <a:solidFill>
                  <a:srgbClr val="0070C0"/>
                </a:solidFill>
                <a:latin typeface="Times New Roman" charset="0"/>
                <a:ea typeface="Times New Roman" charset="0"/>
                <a:cs typeface="Times New Roman" charset="0"/>
              </a:rPr>
              <a:t>ingiustizia sociale  (precarietà e miseria nel mondo)</a:t>
            </a:r>
          </a:p>
          <a:p>
            <a:pPr marL="0" lvl="0" indent="0" algn="ctr" defTabSz="914400">
              <a:spcBef>
                <a:spcPts val="0"/>
              </a:spcBef>
              <a:buNone/>
              <a:defRPr/>
            </a:pPr>
            <a:endParaRPr lang="it-IT" sz="2100" b="1" dirty="0">
              <a:solidFill>
                <a:srgbClr val="0070C0"/>
              </a:solidFill>
              <a:latin typeface="Times New Roman" charset="0"/>
              <a:ea typeface="Times New Roman" charset="0"/>
              <a:cs typeface="Times New Roman" charset="0"/>
            </a:endParaRPr>
          </a:p>
          <a:p>
            <a:pPr marL="0" lvl="0" indent="0" algn="ctr" defTabSz="914400">
              <a:spcBef>
                <a:spcPts val="0"/>
              </a:spcBef>
              <a:buNone/>
              <a:defRPr/>
            </a:pPr>
            <a:endParaRPr lang="it-IT" sz="2600" b="1" dirty="0">
              <a:solidFill>
                <a:srgbClr val="0070C0"/>
              </a:solidFill>
              <a:latin typeface="Times New Roman" charset="0"/>
              <a:ea typeface="Times New Roman" charset="0"/>
              <a:cs typeface="Times New Roman" charset="0"/>
            </a:endParaRPr>
          </a:p>
          <a:p>
            <a:pPr marL="0" lvl="0" indent="0" algn="ctr" defTabSz="914400">
              <a:lnSpc>
                <a:spcPct val="120000"/>
              </a:lnSpc>
              <a:spcBef>
                <a:spcPts val="0"/>
              </a:spcBef>
              <a:buNone/>
              <a:defRPr/>
            </a:pPr>
            <a:r>
              <a:rPr lang="it-IT" sz="2400" b="1" dirty="0">
                <a:solidFill>
                  <a:srgbClr val="0070C0"/>
                </a:solidFill>
                <a:latin typeface="Times New Roman" charset="0"/>
                <a:ea typeface="Times New Roman" charset="0"/>
                <a:cs typeface="Times New Roman" charset="0"/>
              </a:rPr>
              <a:t>Necessità di una </a:t>
            </a:r>
            <a:r>
              <a:rPr lang="it-IT" sz="2400" b="1" dirty="0" err="1">
                <a:solidFill>
                  <a:srgbClr val="0070C0"/>
                </a:solidFill>
                <a:latin typeface="Times New Roman" charset="0"/>
                <a:ea typeface="Times New Roman" charset="0"/>
                <a:cs typeface="Times New Roman" charset="0"/>
              </a:rPr>
              <a:t>Gouvernance</a:t>
            </a:r>
            <a:r>
              <a:rPr lang="it-IT" sz="2400" b="1" dirty="0">
                <a:solidFill>
                  <a:srgbClr val="0070C0"/>
                </a:solidFill>
                <a:latin typeface="Times New Roman" charset="0"/>
                <a:ea typeface="Times New Roman" charset="0"/>
                <a:cs typeface="Times New Roman" charset="0"/>
              </a:rPr>
              <a:t> che sia Mondiale</a:t>
            </a:r>
          </a:p>
          <a:p>
            <a:pPr marL="0" lvl="0" indent="0" algn="ctr" defTabSz="914400">
              <a:lnSpc>
                <a:spcPct val="120000"/>
              </a:lnSpc>
              <a:spcBef>
                <a:spcPts val="0"/>
              </a:spcBef>
              <a:buNone/>
              <a:defRPr/>
            </a:pPr>
            <a:r>
              <a:rPr lang="it-IT" sz="2400" b="1" dirty="0">
                <a:solidFill>
                  <a:srgbClr val="0070C0"/>
                </a:solidFill>
                <a:latin typeface="Times New Roman" charset="0"/>
                <a:ea typeface="Times New Roman" charset="0"/>
                <a:cs typeface="Times New Roman" charset="0"/>
              </a:rPr>
              <a:t>e che ponga al suo centro l’Essere Umano</a:t>
            </a:r>
          </a:p>
          <a:p>
            <a:pPr marL="0" lvl="0" indent="0" algn="ctr" defTabSz="914400">
              <a:lnSpc>
                <a:spcPct val="120000"/>
              </a:lnSpc>
              <a:spcBef>
                <a:spcPts val="0"/>
              </a:spcBef>
              <a:buNone/>
              <a:defRPr/>
            </a:pPr>
            <a:r>
              <a:rPr lang="it-IT" sz="2400" b="1" dirty="0" err="1">
                <a:solidFill>
                  <a:srgbClr val="0070C0"/>
                </a:solidFill>
                <a:latin typeface="Times New Roman" charset="0"/>
                <a:ea typeface="Times New Roman" charset="0"/>
                <a:cs typeface="Times New Roman" charset="0"/>
              </a:rPr>
              <a:t>eon</a:t>
            </a:r>
            <a:r>
              <a:rPr lang="it-IT" sz="2400" b="1" dirty="0">
                <a:solidFill>
                  <a:srgbClr val="0070C0"/>
                </a:solidFill>
                <a:latin typeface="Times New Roman" charset="0"/>
                <a:ea typeface="Times New Roman" charset="0"/>
                <a:cs typeface="Times New Roman" charset="0"/>
              </a:rPr>
              <a:t> i suoi valori di solidarietà e di responsabilità   </a:t>
            </a:r>
          </a:p>
          <a:p>
            <a:pPr marL="0" lvl="0" indent="0" algn="ctr" defTabSz="914400">
              <a:lnSpc>
                <a:spcPct val="120000"/>
              </a:lnSpc>
              <a:spcBef>
                <a:spcPts val="0"/>
              </a:spcBef>
              <a:buNone/>
              <a:defRPr/>
            </a:pPr>
            <a:r>
              <a:rPr lang="it-IT" sz="2400" b="1" i="1" dirty="0">
                <a:solidFill>
                  <a:srgbClr val="0070C0"/>
                </a:solidFill>
                <a:latin typeface="Times New Roman" charset="0"/>
                <a:ea typeface="Times New Roman" charset="0"/>
                <a:cs typeface="Times New Roman" charset="0"/>
              </a:rPr>
              <a:t>                                                                                                                               </a:t>
            </a:r>
            <a:r>
              <a:rPr lang="it-IT" sz="2600" b="1" i="1" dirty="0">
                <a:solidFill>
                  <a:srgbClr val="C00000"/>
                </a:solidFill>
                <a:latin typeface="Times New Roman" charset="0"/>
                <a:ea typeface="Times New Roman" charset="0"/>
                <a:cs typeface="Times New Roman" charset="0"/>
              </a:rPr>
              <a:t>Terrestrità</a:t>
            </a:r>
            <a:r>
              <a:rPr lang="it-IT" sz="2400" b="1" i="1" dirty="0">
                <a:solidFill>
                  <a:srgbClr val="0070C0"/>
                </a:solidFill>
                <a:latin typeface="Times New Roman" charset="0"/>
                <a:ea typeface="Times New Roman" charset="0"/>
                <a:cs typeface="Times New Roman" charset="0"/>
              </a:rPr>
              <a:t> </a:t>
            </a:r>
            <a:r>
              <a:rPr lang="it-IT" sz="2600" b="1" i="1" dirty="0">
                <a:solidFill>
                  <a:srgbClr val="0070C0"/>
                </a:solidFill>
                <a:latin typeface="Times New Roman" charset="0"/>
                <a:ea typeface="Times New Roman" charset="0"/>
                <a:cs typeface="Times New Roman" charset="0"/>
              </a:rPr>
              <a:t>(-&gt; Cosmicità)</a:t>
            </a:r>
          </a:p>
          <a:p>
            <a:pPr marL="0" lvl="0" indent="0" algn="ctr" defTabSz="914400">
              <a:spcBef>
                <a:spcPts val="0"/>
              </a:spcBef>
              <a:buNone/>
              <a:defRPr/>
            </a:pPr>
            <a:endParaRPr lang="it-IT" sz="2000" b="1" dirty="0">
              <a:solidFill>
                <a:srgbClr val="0070C0"/>
              </a:solidFill>
              <a:latin typeface="Times New Roman" charset="0"/>
              <a:ea typeface="Times New Roman" charset="0"/>
              <a:cs typeface="Times New Roman" charset="0"/>
            </a:endParaRPr>
          </a:p>
          <a:p>
            <a:pPr marL="0" indent="0" algn="ctr">
              <a:buNone/>
            </a:pPr>
            <a:r>
              <a:rPr lang="fr-FR" sz="2100" b="1" dirty="0">
                <a:solidFill>
                  <a:srgbClr val="0070C0"/>
                </a:solidFill>
                <a:latin typeface="Times New Roman" panose="02020603050405020304" pitchFamily="18" charset="0"/>
                <a:cs typeface="Times New Roman" panose="02020603050405020304" pitchFamily="18" charset="0"/>
              </a:rPr>
              <a:t>in </a:t>
            </a:r>
            <a:r>
              <a:rPr lang="fr-FR" sz="2100" b="1" dirty="0" err="1">
                <a:solidFill>
                  <a:srgbClr val="0070C0"/>
                </a:solidFill>
                <a:latin typeface="Times New Roman" panose="02020603050405020304" pitchFamily="18" charset="0"/>
                <a:cs typeface="Times New Roman" panose="02020603050405020304" pitchFamily="18" charset="0"/>
              </a:rPr>
              <a:t>armonia</a:t>
            </a:r>
            <a:r>
              <a:rPr lang="fr-FR" sz="2100" b="1" dirty="0">
                <a:solidFill>
                  <a:srgbClr val="0070C0"/>
                </a:solidFill>
                <a:latin typeface="Times New Roman" panose="02020603050405020304" pitchFamily="18" charset="0"/>
                <a:cs typeface="Times New Roman" panose="02020603050405020304" pitchFamily="18" charset="0"/>
              </a:rPr>
              <a:t> con il </a:t>
            </a:r>
            <a:r>
              <a:rPr lang="fr-FR" sz="2100" b="1" dirty="0" err="1">
                <a:solidFill>
                  <a:srgbClr val="0070C0"/>
                </a:solidFill>
                <a:latin typeface="Times New Roman" panose="02020603050405020304" pitchFamily="18" charset="0"/>
                <a:cs typeface="Times New Roman" panose="02020603050405020304" pitchFamily="18" charset="0"/>
              </a:rPr>
              <a:t>suo</a:t>
            </a:r>
            <a:r>
              <a:rPr lang="fr-FR" sz="2100" b="1" dirty="0">
                <a:solidFill>
                  <a:srgbClr val="0070C0"/>
                </a:solidFill>
                <a:latin typeface="Times New Roman" panose="02020603050405020304" pitchFamily="18" charset="0"/>
                <a:cs typeface="Times New Roman" panose="02020603050405020304" pitchFamily="18" charset="0"/>
              </a:rPr>
              <a:t> </a:t>
            </a:r>
            <a:r>
              <a:rPr lang="fr-FR" sz="2100" b="1" dirty="0" err="1">
                <a:solidFill>
                  <a:srgbClr val="0070C0"/>
                </a:solidFill>
                <a:latin typeface="Times New Roman" panose="02020603050405020304" pitchFamily="18" charset="0"/>
                <a:cs typeface="Times New Roman" panose="02020603050405020304" pitchFamily="18" charset="0"/>
              </a:rPr>
              <a:t>ambiente</a:t>
            </a:r>
            <a:r>
              <a:rPr lang="fr-FR" sz="2100" b="1" dirty="0">
                <a:solidFill>
                  <a:srgbClr val="0070C0"/>
                </a:solidFill>
                <a:latin typeface="Times New Roman" panose="02020603050405020304" pitchFamily="18" charset="0"/>
                <a:cs typeface="Times New Roman" panose="02020603050405020304" pitchFamily="18" charset="0"/>
              </a:rPr>
              <a:t> (Gaïa = la Terra </a:t>
            </a:r>
            <a:r>
              <a:rPr lang="fr-FR" sz="2100" b="1" dirty="0" err="1">
                <a:solidFill>
                  <a:srgbClr val="0070C0"/>
                </a:solidFill>
                <a:latin typeface="Times New Roman" panose="02020603050405020304" pitchFamily="18" charset="0"/>
                <a:cs typeface="Times New Roman" panose="02020603050405020304" pitchFamily="18" charset="0"/>
              </a:rPr>
              <a:t>nutrice</a:t>
            </a:r>
            <a:r>
              <a:rPr lang="fr-FR" sz="2100" b="1" dirty="0">
                <a:solidFill>
                  <a:srgbClr val="0070C0"/>
                </a:solidFill>
                <a:latin typeface="Times New Roman" panose="02020603050405020304" pitchFamily="18" charset="0"/>
                <a:cs typeface="Times New Roman" panose="02020603050405020304" pitchFamily="18" charset="0"/>
              </a:rPr>
              <a:t>, </a:t>
            </a:r>
          </a:p>
          <a:p>
            <a:pPr marL="0" indent="0" algn="ctr">
              <a:buNone/>
            </a:pPr>
            <a:r>
              <a:rPr lang="fr-FR" sz="2100" b="1" dirty="0">
                <a:solidFill>
                  <a:srgbClr val="0070C0"/>
                </a:solidFill>
                <a:latin typeface="Times New Roman" panose="02020603050405020304" pitchFamily="18" charset="0"/>
                <a:cs typeface="Times New Roman" panose="02020603050405020304" pitchFamily="18" charset="0"/>
              </a:rPr>
              <a:t>la ‘casa </a:t>
            </a:r>
            <a:r>
              <a:rPr lang="fr-FR" sz="2100" b="1" dirty="0" err="1">
                <a:solidFill>
                  <a:srgbClr val="0070C0"/>
                </a:solidFill>
                <a:latin typeface="Times New Roman" panose="02020603050405020304" pitchFamily="18" charset="0"/>
                <a:cs typeface="Times New Roman" panose="02020603050405020304" pitchFamily="18" charset="0"/>
              </a:rPr>
              <a:t>comune</a:t>
            </a:r>
            <a:r>
              <a:rPr lang="fr-FR" sz="2100" b="1" dirty="0">
                <a:solidFill>
                  <a:srgbClr val="0070C0"/>
                </a:solidFill>
                <a:latin typeface="Times New Roman" panose="02020603050405020304" pitchFamily="18" charset="0"/>
                <a:cs typeface="Times New Roman" panose="02020603050405020304" pitchFamily="18" charset="0"/>
              </a:rPr>
              <a:t>’ </a:t>
            </a:r>
            <a:r>
              <a:rPr lang="fr-FR" sz="2100" b="1" dirty="0" err="1">
                <a:solidFill>
                  <a:srgbClr val="0070C0"/>
                </a:solidFill>
                <a:latin typeface="Times New Roman" panose="02020603050405020304" pitchFamily="18" charset="0"/>
                <a:cs typeface="Times New Roman" panose="02020603050405020304" pitchFamily="18" charset="0"/>
              </a:rPr>
              <a:t>che</a:t>
            </a:r>
            <a:r>
              <a:rPr lang="fr-FR" sz="2100" b="1" dirty="0">
                <a:solidFill>
                  <a:srgbClr val="0070C0"/>
                </a:solidFill>
                <a:latin typeface="Times New Roman" panose="02020603050405020304" pitchFamily="18" charset="0"/>
                <a:cs typeface="Times New Roman" panose="02020603050405020304" pitchFamily="18" charset="0"/>
              </a:rPr>
              <a:t> </a:t>
            </a:r>
            <a:r>
              <a:rPr lang="fr-FR" sz="2100" b="1" dirty="0" err="1">
                <a:solidFill>
                  <a:srgbClr val="0070C0"/>
                </a:solidFill>
                <a:latin typeface="Times New Roman" panose="02020603050405020304" pitchFamily="18" charset="0"/>
                <a:cs typeface="Times New Roman" panose="02020603050405020304" pitchFamily="18" charset="0"/>
              </a:rPr>
              <a:t>comprende</a:t>
            </a:r>
            <a:r>
              <a:rPr lang="fr-FR" sz="2100" b="1" dirty="0">
                <a:solidFill>
                  <a:srgbClr val="0070C0"/>
                </a:solidFill>
                <a:latin typeface="Times New Roman" panose="02020603050405020304" pitchFamily="18" charset="0"/>
                <a:cs typeface="Times New Roman" panose="02020603050405020304" pitchFamily="18" charset="0"/>
              </a:rPr>
              <a:t> </a:t>
            </a:r>
            <a:r>
              <a:rPr lang="fr-FR" sz="2100" b="1" dirty="0" err="1">
                <a:solidFill>
                  <a:srgbClr val="0070C0"/>
                </a:solidFill>
                <a:latin typeface="Times New Roman" panose="02020603050405020304" pitchFamily="18" charset="0"/>
                <a:cs typeface="Times New Roman" panose="02020603050405020304" pitchFamily="18" charset="0"/>
              </a:rPr>
              <a:t>animali</a:t>
            </a:r>
            <a:r>
              <a:rPr lang="fr-FR" sz="2100" b="1" dirty="0">
                <a:solidFill>
                  <a:srgbClr val="0070C0"/>
                </a:solidFill>
                <a:latin typeface="Times New Roman" panose="02020603050405020304" pitchFamily="18" charset="0"/>
                <a:cs typeface="Times New Roman" panose="02020603050405020304" pitchFamily="18" charset="0"/>
              </a:rPr>
              <a:t> e </a:t>
            </a:r>
            <a:r>
              <a:rPr lang="fr-FR" sz="2100" b="1" dirty="0" err="1">
                <a:solidFill>
                  <a:srgbClr val="0070C0"/>
                </a:solidFill>
                <a:latin typeface="Times New Roman" panose="02020603050405020304" pitchFamily="18" charset="0"/>
                <a:cs typeface="Times New Roman" panose="02020603050405020304" pitchFamily="18" charset="0"/>
              </a:rPr>
              <a:t>vegetali</a:t>
            </a:r>
            <a:endParaRPr lang="fr-FR" sz="2100" b="1" dirty="0">
              <a:solidFill>
                <a:srgbClr val="0070C0"/>
              </a:solidFill>
              <a:latin typeface="Times New Roman" panose="02020603050405020304" pitchFamily="18" charset="0"/>
              <a:cs typeface="Times New Roman" panose="02020603050405020304" pitchFamily="18" charset="0"/>
            </a:endParaRPr>
          </a:p>
          <a:p>
            <a:pPr marL="0" indent="0" algn="ctr">
              <a:buNone/>
            </a:pPr>
            <a:r>
              <a:rPr lang="fr-FR" sz="2100" b="1" dirty="0" err="1">
                <a:solidFill>
                  <a:srgbClr val="0070C0"/>
                </a:solidFill>
                <a:latin typeface="Times New Roman" panose="02020603050405020304" pitchFamily="18" charset="0"/>
                <a:cs typeface="Times New Roman" panose="02020603050405020304" pitchFamily="18" charset="0"/>
              </a:rPr>
              <a:t>ed</a:t>
            </a:r>
            <a:r>
              <a:rPr lang="fr-FR" sz="2100" b="1" dirty="0">
                <a:solidFill>
                  <a:srgbClr val="0070C0"/>
                </a:solidFill>
                <a:latin typeface="Times New Roman" panose="02020603050405020304" pitchFamily="18" charset="0"/>
                <a:cs typeface="Times New Roman" panose="02020603050405020304" pitchFamily="18" charset="0"/>
              </a:rPr>
              <a:t> anche </a:t>
            </a:r>
            <a:r>
              <a:rPr lang="fr-FR" sz="2100" b="1" dirty="0" err="1">
                <a:solidFill>
                  <a:srgbClr val="0070C0"/>
                </a:solidFill>
                <a:latin typeface="Times New Roman" panose="02020603050405020304" pitchFamily="18" charset="0"/>
                <a:cs typeface="Times New Roman" panose="02020603050405020304" pitchFamily="18" charset="0"/>
              </a:rPr>
              <a:t>lo</a:t>
            </a:r>
            <a:r>
              <a:rPr lang="fr-FR" sz="2100" b="1" dirty="0">
                <a:solidFill>
                  <a:srgbClr val="0070C0"/>
                </a:solidFill>
                <a:latin typeface="Times New Roman" panose="02020603050405020304" pitchFamily="18" charset="0"/>
                <a:cs typeface="Times New Roman" panose="02020603050405020304" pitchFamily="18" charset="0"/>
              </a:rPr>
              <a:t> </a:t>
            </a:r>
            <a:r>
              <a:rPr lang="fr-FR" sz="2100" b="1" dirty="0" err="1">
                <a:solidFill>
                  <a:srgbClr val="0070C0"/>
                </a:solidFill>
                <a:latin typeface="Times New Roman" panose="02020603050405020304" pitchFamily="18" charset="0"/>
                <a:cs typeface="Times New Roman" panose="02020603050405020304" pitchFamily="18" charset="0"/>
              </a:rPr>
              <a:t>spazio</a:t>
            </a:r>
            <a:r>
              <a:rPr lang="fr-FR" sz="2100" b="1" dirty="0">
                <a:solidFill>
                  <a:srgbClr val="0070C0"/>
                </a:solidFill>
                <a:latin typeface="Times New Roman" panose="02020603050405020304" pitchFamily="18" charset="0"/>
                <a:cs typeface="Times New Roman" panose="02020603050405020304" pitchFamily="18" charset="0"/>
              </a:rPr>
              <a:t> </a:t>
            </a:r>
            <a:r>
              <a:rPr lang="fr-FR" sz="2100" b="1" dirty="0" err="1">
                <a:solidFill>
                  <a:srgbClr val="0070C0"/>
                </a:solidFill>
                <a:latin typeface="Times New Roman" panose="02020603050405020304" pitchFamily="18" charset="0"/>
                <a:cs typeface="Times New Roman" panose="02020603050405020304" pitchFamily="18" charset="0"/>
              </a:rPr>
              <a:t>che</a:t>
            </a:r>
            <a:r>
              <a:rPr lang="fr-FR" sz="2100" b="1" dirty="0">
                <a:solidFill>
                  <a:srgbClr val="0070C0"/>
                </a:solidFill>
                <a:latin typeface="Times New Roman" panose="02020603050405020304" pitchFamily="18" charset="0"/>
                <a:cs typeface="Times New Roman" panose="02020603050405020304" pitchFamily="18" charset="0"/>
              </a:rPr>
              <a:t> la </a:t>
            </a:r>
            <a:r>
              <a:rPr lang="fr-FR" sz="2100" b="1" dirty="0" err="1">
                <a:solidFill>
                  <a:srgbClr val="0070C0"/>
                </a:solidFill>
                <a:latin typeface="Times New Roman" panose="02020603050405020304" pitchFamily="18" charset="0"/>
                <a:cs typeface="Times New Roman" panose="02020603050405020304" pitchFamily="18" charset="0"/>
              </a:rPr>
              <a:t>circonda</a:t>
            </a:r>
            <a:r>
              <a:rPr lang="fr-FR" sz="2100" b="1" dirty="0">
                <a:solidFill>
                  <a:srgbClr val="0070C0"/>
                </a:solidFill>
                <a:latin typeface="Times New Roman" panose="02020603050405020304" pitchFamily="18" charset="0"/>
                <a:cs typeface="Times New Roman" panose="02020603050405020304" pitchFamily="18" charset="0"/>
              </a:rPr>
              <a:t>, con </a:t>
            </a:r>
            <a:r>
              <a:rPr lang="fr-FR" sz="2100" b="1" dirty="0" err="1">
                <a:solidFill>
                  <a:srgbClr val="0070C0"/>
                </a:solidFill>
                <a:latin typeface="Times New Roman" panose="02020603050405020304" pitchFamily="18" charset="0"/>
                <a:cs typeface="Times New Roman" panose="02020603050405020304" pitchFamily="18" charset="0"/>
              </a:rPr>
              <a:t>satelliti</a:t>
            </a:r>
            <a:r>
              <a:rPr lang="fr-FR" sz="2100" b="1" dirty="0">
                <a:solidFill>
                  <a:srgbClr val="0070C0"/>
                </a:solidFill>
                <a:latin typeface="Times New Roman" panose="02020603050405020304" pitchFamily="18" charset="0"/>
                <a:cs typeface="Times New Roman" panose="02020603050405020304" pitchFamily="18" charset="0"/>
              </a:rPr>
              <a:t>, sonde e </a:t>
            </a:r>
            <a:r>
              <a:rPr lang="fr-FR" sz="2100" b="1" dirty="0" err="1">
                <a:solidFill>
                  <a:srgbClr val="0070C0"/>
                </a:solidFill>
                <a:latin typeface="Times New Roman" panose="02020603050405020304" pitchFamily="18" charset="0"/>
                <a:cs typeface="Times New Roman" panose="02020603050405020304" pitchFamily="18" charset="0"/>
              </a:rPr>
              <a:t>stazioni</a:t>
            </a:r>
            <a:r>
              <a:rPr lang="fr-FR" sz="2100" b="1" dirty="0">
                <a:solidFill>
                  <a:srgbClr val="0070C0"/>
                </a:solidFill>
                <a:latin typeface="Times New Roman" panose="02020603050405020304" pitchFamily="18" charset="0"/>
                <a:cs typeface="Times New Roman" panose="02020603050405020304" pitchFamily="18" charset="0"/>
              </a:rPr>
              <a:t> </a:t>
            </a:r>
            <a:r>
              <a:rPr lang="fr-FR" sz="2100" b="1" dirty="0" err="1">
                <a:solidFill>
                  <a:srgbClr val="0070C0"/>
                </a:solidFill>
                <a:latin typeface="Times New Roman" panose="02020603050405020304" pitchFamily="18" charset="0"/>
                <a:cs typeface="Times New Roman" panose="02020603050405020304" pitchFamily="18" charset="0"/>
              </a:rPr>
              <a:t>spaziali</a:t>
            </a:r>
            <a:r>
              <a:rPr lang="fr-FR" sz="2100" b="1" dirty="0">
                <a:solidFill>
                  <a:srgbClr val="0070C0"/>
                </a:solidFill>
                <a:latin typeface="Times New Roman" panose="02020603050405020304" pitchFamily="18" charset="0"/>
                <a:cs typeface="Times New Roman" panose="02020603050405020304" pitchFamily="18" charset="0"/>
              </a:rPr>
              <a:t>,</a:t>
            </a:r>
            <a:endParaRPr lang="fr-FR" sz="2100" dirty="0">
              <a:solidFill>
                <a:srgbClr val="0070C0"/>
              </a:solidFill>
              <a:latin typeface="Times New Roman" panose="02020603050405020304" pitchFamily="18" charset="0"/>
              <a:cs typeface="Times New Roman" panose="02020603050405020304" pitchFamily="18" charset="0"/>
            </a:endParaRPr>
          </a:p>
          <a:p>
            <a:pPr marL="0" indent="0" algn="ctr">
              <a:buNone/>
            </a:pPr>
            <a:r>
              <a:rPr lang="fr-FR" sz="2100" b="1" dirty="0">
                <a:solidFill>
                  <a:srgbClr val="0070C0"/>
                </a:solidFill>
                <a:latin typeface="Times New Roman" panose="02020603050405020304" pitchFamily="18" charset="0"/>
                <a:cs typeface="Times New Roman" panose="02020603050405020304" pitchFamily="18" charset="0"/>
              </a:rPr>
              <a:t>come pure la Luna, Marte … )</a:t>
            </a:r>
            <a:endParaRPr lang="fr-FR" sz="2100" dirty="0">
              <a:solidFill>
                <a:srgbClr val="0070C0"/>
              </a:solidFill>
              <a:latin typeface="Times New Roman" panose="02020603050405020304" pitchFamily="18" charset="0"/>
              <a:cs typeface="Times New Roman" panose="02020603050405020304" pitchFamily="18" charset="0"/>
            </a:endParaRPr>
          </a:p>
          <a:p>
            <a:pPr marL="0" lvl="0" indent="0" algn="ctr" defTabSz="914400">
              <a:spcBef>
                <a:spcPts val="0"/>
              </a:spcBef>
              <a:buNone/>
              <a:defRPr/>
            </a:pPr>
            <a:endParaRPr lang="it-IT" sz="2400" b="1" dirty="0">
              <a:solidFill>
                <a:srgbClr val="C00000"/>
              </a:solidFill>
              <a:latin typeface="Times New Roman" charset="0"/>
              <a:ea typeface="Times New Roman" charset="0"/>
              <a:cs typeface="Times New Roman" charset="0"/>
            </a:endParaRPr>
          </a:p>
        </p:txBody>
      </p:sp>
      <p:cxnSp>
        <p:nvCxnSpPr>
          <p:cNvPr id="10" name="Connecteur droit avec flèche 9">
            <a:extLst>
              <a:ext uri="{FF2B5EF4-FFF2-40B4-BE49-F238E27FC236}">
                <a16:creationId xmlns:a16="http://schemas.microsoft.com/office/drawing/2014/main" id="{19A4194D-A2F7-A040-8EE9-CF0263BC24B7}"/>
              </a:ext>
            </a:extLst>
          </p:cNvPr>
          <p:cNvCxnSpPr>
            <a:cxnSpLocks/>
          </p:cNvCxnSpPr>
          <p:nvPr/>
        </p:nvCxnSpPr>
        <p:spPr>
          <a:xfrm>
            <a:off x="4311962" y="1381166"/>
            <a:ext cx="3343951" cy="0"/>
          </a:xfrm>
          <a:prstGeom prst="straightConnector1">
            <a:avLst/>
          </a:prstGeom>
          <a:ln w="635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6788327B-6014-E445-8CA6-E0FEAD84D655}"/>
              </a:ext>
            </a:extLst>
          </p:cNvPr>
          <p:cNvCxnSpPr>
            <a:cxnSpLocks/>
          </p:cNvCxnSpPr>
          <p:nvPr/>
        </p:nvCxnSpPr>
        <p:spPr>
          <a:xfrm>
            <a:off x="4311962" y="1573262"/>
            <a:ext cx="1309449" cy="1024873"/>
          </a:xfrm>
          <a:prstGeom prst="straightConnector1">
            <a:avLst/>
          </a:prstGeom>
          <a:ln w="63500">
            <a:solidFill>
              <a:srgbClr val="C00000"/>
            </a:solidFill>
            <a:headEnd type="triangle" w="med" len="med"/>
            <a:tailEnd type="triangle"/>
          </a:ln>
        </p:spPr>
        <p:style>
          <a:lnRef idx="3">
            <a:schemeClr val="accent1"/>
          </a:lnRef>
          <a:fillRef idx="0">
            <a:schemeClr val="accent1"/>
          </a:fillRef>
          <a:effectRef idx="2">
            <a:schemeClr val="accent1"/>
          </a:effectRef>
          <a:fontRef idx="minor">
            <a:schemeClr val="tx1"/>
          </a:fontRef>
        </p:style>
      </p:cxnSp>
      <p:cxnSp>
        <p:nvCxnSpPr>
          <p:cNvPr id="12" name="Connecteur droit avec flèche 11">
            <a:extLst>
              <a:ext uri="{FF2B5EF4-FFF2-40B4-BE49-F238E27FC236}">
                <a16:creationId xmlns:a16="http://schemas.microsoft.com/office/drawing/2014/main" id="{38170D93-EA3A-E843-B115-0FA9C8372BE6}"/>
              </a:ext>
            </a:extLst>
          </p:cNvPr>
          <p:cNvCxnSpPr>
            <a:cxnSpLocks/>
          </p:cNvCxnSpPr>
          <p:nvPr/>
        </p:nvCxnSpPr>
        <p:spPr>
          <a:xfrm flipH="1">
            <a:off x="6311209" y="1573262"/>
            <a:ext cx="1344704" cy="1024873"/>
          </a:xfrm>
          <a:prstGeom prst="straightConnector1">
            <a:avLst/>
          </a:prstGeom>
          <a:ln w="63500">
            <a:solidFill>
              <a:srgbClr val="C00000"/>
            </a:solidFill>
            <a:headEnd type="triangle"/>
            <a:tailEnd type="triangle"/>
          </a:ln>
        </p:spPr>
        <p:style>
          <a:lnRef idx="3">
            <a:schemeClr val="accent1"/>
          </a:lnRef>
          <a:fillRef idx="0">
            <a:schemeClr val="accent1"/>
          </a:fillRef>
          <a:effectRef idx="2">
            <a:schemeClr val="accent1"/>
          </a:effectRef>
          <a:fontRef idx="minor">
            <a:schemeClr val="tx1"/>
          </a:fontRef>
        </p:style>
      </p:cxnSp>
      <p:sp>
        <p:nvSpPr>
          <p:cNvPr id="14" name="Flèche vers le bas 13">
            <a:extLst>
              <a:ext uri="{FF2B5EF4-FFF2-40B4-BE49-F238E27FC236}">
                <a16:creationId xmlns:a16="http://schemas.microsoft.com/office/drawing/2014/main" id="{86A694B3-DC2B-A941-9949-0B45D20FA687}"/>
              </a:ext>
            </a:extLst>
          </p:cNvPr>
          <p:cNvSpPr/>
          <p:nvPr/>
        </p:nvSpPr>
        <p:spPr>
          <a:xfrm>
            <a:off x="5983938" y="3341929"/>
            <a:ext cx="98613" cy="30450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6" name="Flèche vers le bas 15">
            <a:extLst>
              <a:ext uri="{FF2B5EF4-FFF2-40B4-BE49-F238E27FC236}">
                <a16:creationId xmlns:a16="http://schemas.microsoft.com/office/drawing/2014/main" id="{85F43CD8-42A9-A84B-9F6F-990BD57A44F2}"/>
              </a:ext>
            </a:extLst>
          </p:cNvPr>
          <p:cNvSpPr/>
          <p:nvPr/>
        </p:nvSpPr>
        <p:spPr>
          <a:xfrm>
            <a:off x="5997387" y="4788169"/>
            <a:ext cx="98613" cy="30450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cxnSp>
        <p:nvCxnSpPr>
          <p:cNvPr id="21" name="Connecteur droit avec flèche 20">
            <a:extLst>
              <a:ext uri="{FF2B5EF4-FFF2-40B4-BE49-F238E27FC236}">
                <a16:creationId xmlns:a16="http://schemas.microsoft.com/office/drawing/2014/main" id="{ACA9C1D8-FF2C-7642-838F-727493AA0E63}"/>
              </a:ext>
            </a:extLst>
          </p:cNvPr>
          <p:cNvCxnSpPr>
            <a:cxnSpLocks/>
          </p:cNvCxnSpPr>
          <p:nvPr/>
        </p:nvCxnSpPr>
        <p:spPr>
          <a:xfrm flipH="1" flipV="1">
            <a:off x="8417859" y="4112645"/>
            <a:ext cx="765360" cy="445796"/>
          </a:xfrm>
          <a:prstGeom prst="straightConnector1">
            <a:avLst/>
          </a:prstGeom>
          <a:ln w="476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4655096C-8B4F-A244-AB7A-F960A5BBCD9E}"/>
              </a:ext>
            </a:extLst>
          </p:cNvPr>
          <p:cNvCxnSpPr>
            <a:cxnSpLocks/>
          </p:cNvCxnSpPr>
          <p:nvPr/>
        </p:nvCxnSpPr>
        <p:spPr>
          <a:xfrm flipH="1">
            <a:off x="8822950" y="5031916"/>
            <a:ext cx="493060" cy="283653"/>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3121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F5864E3-00CE-5946-A0EF-6B53EA8916B6}"/>
              </a:ext>
            </a:extLst>
          </p:cNvPr>
          <p:cNvSpPr>
            <a:spLocks noGrp="1"/>
          </p:cNvSpPr>
          <p:nvPr>
            <p:ph idx="1"/>
          </p:nvPr>
        </p:nvSpPr>
        <p:spPr>
          <a:xfrm>
            <a:off x="945776" y="612868"/>
            <a:ext cx="10515600" cy="5586226"/>
          </a:xfrm>
        </p:spPr>
        <p:txBody>
          <a:bodyPr>
            <a:normAutofit/>
          </a:bodyPr>
          <a:lstStyle/>
          <a:p>
            <a:pPr marL="0" indent="0">
              <a:buNone/>
            </a:pPr>
            <a:r>
              <a:rPr lang="it-IT" sz="2400" dirty="0">
                <a:solidFill>
                  <a:srgbClr val="0070C0"/>
                </a:solidFill>
                <a:latin typeface="Times New Roman" panose="02020603050405020304" pitchFamily="18" charset="0"/>
                <a:cs typeface="Times New Roman" panose="02020603050405020304" pitchFamily="18" charset="0"/>
              </a:rPr>
              <a:t>Ora, </a:t>
            </a:r>
            <a:r>
              <a:rPr lang="it-IT" sz="2400" b="1" dirty="0">
                <a:solidFill>
                  <a:srgbClr val="0070C0"/>
                </a:solidFill>
                <a:latin typeface="Times New Roman" panose="02020603050405020304" pitchFamily="18" charset="0"/>
                <a:cs typeface="Times New Roman" panose="02020603050405020304" pitchFamily="18" charset="0"/>
              </a:rPr>
              <a:t>come uscire da queste minacce ?</a:t>
            </a:r>
          </a:p>
          <a:p>
            <a:pPr marL="0" indent="0">
              <a:buNone/>
            </a:pPr>
            <a:r>
              <a:rPr lang="it-IT" sz="2400" dirty="0">
                <a:solidFill>
                  <a:srgbClr val="0070C0"/>
                </a:solidFill>
                <a:latin typeface="Times New Roman" panose="02020603050405020304" pitchFamily="18" charset="0"/>
                <a:cs typeface="Times New Roman" panose="02020603050405020304" pitchFamily="18" charset="0"/>
              </a:rPr>
              <a:t>          Consideriamo qui </a:t>
            </a:r>
            <a:r>
              <a:rPr lang="it-IT" sz="2400" b="1" dirty="0">
                <a:solidFill>
                  <a:srgbClr val="C00000"/>
                </a:solidFill>
                <a:latin typeface="Times New Roman" panose="02020603050405020304" pitchFamily="18" charset="0"/>
                <a:cs typeface="Times New Roman" panose="02020603050405020304" pitchFamily="18" charset="0"/>
              </a:rPr>
              <a:t>la minaccia nucleare militare</a:t>
            </a:r>
            <a:r>
              <a:rPr lang="it-IT" sz="2400" b="1" dirty="0">
                <a:solidFill>
                  <a:srgbClr val="0070C0"/>
                </a:solidFill>
                <a:latin typeface="Times New Roman" panose="02020603050405020304" pitchFamily="18" charset="0"/>
                <a:cs typeface="Times New Roman" panose="02020603050405020304" pitchFamily="18" charset="0"/>
              </a:rPr>
              <a:t> :</a:t>
            </a:r>
          </a:p>
          <a:p>
            <a:pPr marL="0" indent="0">
              <a:buNone/>
            </a:pPr>
            <a:r>
              <a:rPr lang="it-IT" sz="2400" dirty="0">
                <a:solidFill>
                  <a:srgbClr val="0070C0"/>
                </a:solidFill>
                <a:latin typeface="Times New Roman" panose="02020603050405020304" pitchFamily="18" charset="0"/>
                <a:cs typeface="Times New Roman" panose="02020603050405020304" pitchFamily="18" charset="0"/>
              </a:rPr>
              <a:t>- abbiamo visto </a:t>
            </a:r>
            <a:r>
              <a:rPr lang="it-IT" sz="2400" b="1" dirty="0">
                <a:solidFill>
                  <a:srgbClr val="0070C0"/>
                </a:solidFill>
                <a:latin typeface="Times New Roman" panose="02020603050405020304" pitchFamily="18" charset="0"/>
                <a:cs typeface="Times New Roman" panose="02020603050405020304" pitchFamily="18" charset="0"/>
              </a:rPr>
              <a:t>l’adozione del TPAN </a:t>
            </a:r>
            <a:r>
              <a:rPr lang="it-IT" sz="2400" dirty="0">
                <a:solidFill>
                  <a:srgbClr val="0070C0"/>
                </a:solidFill>
                <a:latin typeface="Times New Roman" panose="02020603050405020304" pitchFamily="18" charset="0"/>
                <a:cs typeface="Times New Roman" panose="02020603050405020304" pitchFamily="18" charset="0"/>
              </a:rPr>
              <a:t>(Trattato di Proibizione delle Armi Nucleari)</a:t>
            </a:r>
          </a:p>
          <a:p>
            <a:pPr marL="0" indent="0">
              <a:buNone/>
            </a:pPr>
            <a:r>
              <a:rPr lang="it-IT" sz="2400" dirty="0">
                <a:solidFill>
                  <a:srgbClr val="0070C0"/>
                </a:solidFill>
                <a:latin typeface="Times New Roman" panose="02020603050405020304" pitchFamily="18" charset="0"/>
                <a:cs typeface="Times New Roman" panose="02020603050405020304" pitchFamily="18" charset="0"/>
              </a:rPr>
              <a:t>il 7/7 2017, e </a:t>
            </a:r>
            <a:r>
              <a:rPr lang="it-IT" sz="2400" b="1" dirty="0">
                <a:solidFill>
                  <a:srgbClr val="0070C0"/>
                </a:solidFill>
                <a:latin typeface="Times New Roman" panose="02020603050405020304" pitchFamily="18" charset="0"/>
                <a:cs typeface="Times New Roman" panose="02020603050405020304" pitchFamily="18" charset="0"/>
              </a:rPr>
              <a:t>la sua prossima entrata in vigore</a:t>
            </a:r>
            <a:r>
              <a:rPr lang="it-IT" sz="2400" dirty="0">
                <a:solidFill>
                  <a:srgbClr val="0070C0"/>
                </a:solidFill>
                <a:latin typeface="Times New Roman" panose="02020603050405020304" pitchFamily="18" charset="0"/>
                <a:cs typeface="Times New Roman" panose="02020603050405020304" pitchFamily="18" charset="0"/>
              </a:rPr>
              <a:t> nel 2020 (o 2021), </a:t>
            </a:r>
          </a:p>
          <a:p>
            <a:pPr marL="0" indent="0">
              <a:buNone/>
            </a:pPr>
            <a:r>
              <a:rPr lang="it-IT" sz="2400" dirty="0">
                <a:solidFill>
                  <a:srgbClr val="0070C0"/>
                </a:solidFill>
                <a:latin typeface="Times New Roman" panose="02020603050405020304" pitchFamily="18" charset="0"/>
                <a:cs typeface="Times New Roman" panose="02020603050405020304" pitchFamily="18" charset="0"/>
              </a:rPr>
              <a:t>nonché i suoi primi effetti sulle agenzie di finanziamento, grazie alla </a:t>
            </a:r>
            <a:r>
              <a:rPr lang="it-IT" sz="2400" b="1" dirty="0">
                <a:solidFill>
                  <a:srgbClr val="0070C0"/>
                </a:solidFill>
                <a:latin typeface="Times New Roman" panose="02020603050405020304" pitchFamily="18" charset="0"/>
                <a:cs typeface="Times New Roman" panose="02020603050405020304" pitchFamily="18" charset="0"/>
              </a:rPr>
              <a:t>stigmatizzazione delle armi nucleari </a:t>
            </a:r>
            <a:r>
              <a:rPr lang="it-IT" sz="2400" dirty="0">
                <a:solidFill>
                  <a:srgbClr val="0070C0"/>
                </a:solidFill>
                <a:latin typeface="Times New Roman" panose="02020603050405020304" pitchFamily="18" charset="0"/>
                <a:cs typeface="Times New Roman" panose="02020603050405020304" pitchFamily="18" charset="0"/>
              </a:rPr>
              <a:t>: come passare ora alla fase (cruciale!) della loro eliminazione effettiva e totale ?</a:t>
            </a:r>
          </a:p>
          <a:p>
            <a:pPr marL="0" indent="0">
              <a:buNone/>
            </a:pPr>
            <a:r>
              <a:rPr lang="it-IT" sz="2400" dirty="0">
                <a:solidFill>
                  <a:srgbClr val="0070C0"/>
                </a:solidFill>
                <a:latin typeface="Times New Roman" panose="02020603050405020304" pitchFamily="18" charset="0"/>
                <a:cs typeface="Times New Roman" panose="02020603050405020304" pitchFamily="18" charset="0"/>
              </a:rPr>
              <a:t>Si tratta di </a:t>
            </a:r>
            <a:r>
              <a:rPr lang="it-IT" sz="2400" b="1" dirty="0">
                <a:solidFill>
                  <a:srgbClr val="C00000"/>
                </a:solidFill>
                <a:latin typeface="Times New Roman" panose="02020603050405020304" pitchFamily="18" charset="0"/>
                <a:cs typeface="Times New Roman" panose="02020603050405020304" pitchFamily="18" charset="0"/>
              </a:rPr>
              <a:t>inventare nuove strategie </a:t>
            </a:r>
            <a:r>
              <a:rPr lang="it-IT" sz="2400" dirty="0">
                <a:solidFill>
                  <a:srgbClr val="0070C0"/>
                </a:solidFill>
                <a:latin typeface="Times New Roman" panose="02020603050405020304" pitchFamily="18" charset="0"/>
                <a:cs typeface="Times New Roman" panose="02020603050405020304" pitchFamily="18" charset="0"/>
              </a:rPr>
              <a:t>: ecco qualche pista :</a:t>
            </a:r>
          </a:p>
          <a:p>
            <a:pPr marL="0" indent="0">
              <a:buNone/>
            </a:pPr>
            <a:r>
              <a:rPr lang="it-IT" sz="2400" b="1" dirty="0">
                <a:solidFill>
                  <a:srgbClr val="0070C0"/>
                </a:solidFill>
                <a:latin typeface="Times New Roman" panose="02020603050405020304" pitchFamily="18" charset="0"/>
                <a:cs typeface="Times New Roman" panose="02020603050405020304" pitchFamily="18" charset="0"/>
              </a:rPr>
              <a:t>1)</a:t>
            </a:r>
            <a:r>
              <a:rPr lang="it-IT" sz="2400" dirty="0">
                <a:solidFill>
                  <a:srgbClr val="0070C0"/>
                </a:solidFill>
                <a:latin typeface="Times New Roman" panose="02020603050405020304" pitchFamily="18" charset="0"/>
                <a:cs typeface="Times New Roman" panose="02020603050405020304" pitchFamily="18" charset="0"/>
              </a:rPr>
              <a:t> creare un’alleanza tra la società civile ed alcune forze politiche (in Germania, Olanda, Italia, Belgio … in vista di ottenere </a:t>
            </a:r>
            <a:r>
              <a:rPr lang="it-IT" sz="2400" b="1" dirty="0">
                <a:solidFill>
                  <a:srgbClr val="0070C0"/>
                </a:solidFill>
                <a:latin typeface="Times New Roman" panose="02020603050405020304" pitchFamily="18" charset="0"/>
                <a:cs typeface="Times New Roman" panose="02020603050405020304" pitchFamily="18" charset="0"/>
              </a:rPr>
              <a:t>la rimozione delle bombe USA (B61</a:t>
            </a:r>
            <a:r>
              <a:rPr lang="it-IT" sz="2400" dirty="0">
                <a:solidFill>
                  <a:srgbClr val="0070C0"/>
                </a:solidFill>
                <a:latin typeface="Times New Roman" panose="02020603050405020304" pitchFamily="18" charset="0"/>
                <a:cs typeface="Times New Roman" panose="02020603050405020304" pitchFamily="18" charset="0"/>
              </a:rPr>
              <a:t>), in modo da </a:t>
            </a:r>
            <a:r>
              <a:rPr lang="it-IT" sz="2400" b="1" dirty="0">
                <a:solidFill>
                  <a:srgbClr val="0070C0"/>
                </a:solidFill>
                <a:latin typeface="Times New Roman" panose="02020603050405020304" pitchFamily="18" charset="0"/>
                <a:cs typeface="Times New Roman" panose="02020603050405020304" pitchFamily="18" charset="0"/>
              </a:rPr>
              <a:t>eliminare la componente nucleare della NATO nell’Unione Europea </a:t>
            </a:r>
            <a:r>
              <a:rPr lang="it-IT" sz="2400" dirty="0">
                <a:solidFill>
                  <a:srgbClr val="0070C0"/>
                </a:solidFill>
                <a:latin typeface="Times New Roman" panose="02020603050405020304" pitchFamily="18" charset="0"/>
                <a:cs typeface="Times New Roman" panose="02020603050405020304" pitchFamily="18" charset="0"/>
              </a:rPr>
              <a:t>Come esempio : l’attuale </a:t>
            </a:r>
            <a:r>
              <a:rPr lang="it-IT" sz="2400" b="1" dirty="0">
                <a:solidFill>
                  <a:srgbClr val="0070C0"/>
                </a:solidFill>
                <a:latin typeface="Times New Roman" panose="02020603050405020304" pitchFamily="18" charset="0"/>
                <a:cs typeface="Times New Roman" panose="02020603050405020304" pitchFamily="18" charset="0"/>
              </a:rPr>
              <a:t>braccio di ferro</a:t>
            </a:r>
            <a:r>
              <a:rPr lang="it-IT" sz="2400" dirty="0">
                <a:solidFill>
                  <a:srgbClr val="0070C0"/>
                </a:solidFill>
                <a:latin typeface="Times New Roman" panose="02020603050405020304" pitchFamily="18" charset="0"/>
                <a:cs typeface="Times New Roman" panose="02020603050405020304" pitchFamily="18" charset="0"/>
              </a:rPr>
              <a:t>, in Germania, </a:t>
            </a:r>
            <a:r>
              <a:rPr lang="it-IT" sz="2400" b="1" dirty="0">
                <a:solidFill>
                  <a:srgbClr val="0070C0"/>
                </a:solidFill>
                <a:latin typeface="Times New Roman" panose="02020603050405020304" pitchFamily="18" charset="0"/>
                <a:cs typeface="Times New Roman" panose="02020603050405020304" pitchFamily="18" charset="0"/>
              </a:rPr>
              <a:t>tra l’SPD e</a:t>
            </a:r>
            <a:r>
              <a:rPr lang="it-IT" sz="2400" dirty="0">
                <a:solidFill>
                  <a:srgbClr val="0070C0"/>
                </a:solidFill>
                <a:latin typeface="Times New Roman" panose="02020603050405020304" pitchFamily="18" charset="0"/>
                <a:cs typeface="Times New Roman" panose="02020603050405020304" pitchFamily="18" charset="0"/>
              </a:rPr>
              <a:t> l’inviato speciale di Trump (</a:t>
            </a:r>
            <a:r>
              <a:rPr lang="it-IT" sz="2400" b="1" dirty="0">
                <a:solidFill>
                  <a:srgbClr val="0070C0"/>
                </a:solidFill>
                <a:latin typeface="Times New Roman" panose="02020603050405020304" pitchFamily="18" charset="0"/>
                <a:cs typeface="Times New Roman" panose="02020603050405020304" pitchFamily="18" charset="0"/>
              </a:rPr>
              <a:t>Richard </a:t>
            </a:r>
            <a:r>
              <a:rPr lang="it-IT" sz="2400" b="1" dirty="0" err="1">
                <a:solidFill>
                  <a:srgbClr val="0070C0"/>
                </a:solidFill>
                <a:latin typeface="Times New Roman" panose="02020603050405020304" pitchFamily="18" charset="0"/>
                <a:cs typeface="Times New Roman" panose="02020603050405020304" pitchFamily="18" charset="0"/>
              </a:rPr>
              <a:t>Grenell</a:t>
            </a:r>
            <a:r>
              <a:rPr lang="it-IT" sz="2400" dirty="0">
                <a:solidFill>
                  <a:srgbClr val="0070C0"/>
                </a:solidFill>
                <a:latin typeface="Times New Roman" panose="02020603050405020304" pitchFamily="18" charset="0"/>
                <a:cs typeface="Times New Roman" panose="02020603050405020304" pitchFamily="18" charset="0"/>
              </a:rPr>
              <a:t>) sul progetto di rimozione delle 20 bombe USA nella base di </a:t>
            </a:r>
            <a:r>
              <a:rPr lang="it-IT" sz="2400" dirty="0" err="1">
                <a:solidFill>
                  <a:srgbClr val="0070C0"/>
                </a:solidFill>
                <a:latin typeface="Times New Roman" panose="02020603050405020304" pitchFamily="18" charset="0"/>
                <a:cs typeface="Times New Roman" panose="02020603050405020304" pitchFamily="18" charset="0"/>
              </a:rPr>
              <a:t>Büchel</a:t>
            </a:r>
            <a:r>
              <a:rPr lang="it-IT" sz="2400" dirty="0">
                <a:solidFill>
                  <a:srgbClr val="0070C0"/>
                </a:solidFill>
                <a:latin typeface="Times New Roman" panose="02020603050405020304" pitchFamily="18" charset="0"/>
                <a:cs typeface="Times New Roman" panose="02020603050405020304" pitchFamily="18" charset="0"/>
              </a:rPr>
              <a:t>. </a:t>
            </a:r>
          </a:p>
        </p:txBody>
      </p:sp>
      <p:sp>
        <p:nvSpPr>
          <p:cNvPr id="4" name="Espace réservé du numéro de diapositive 3">
            <a:extLst>
              <a:ext uri="{FF2B5EF4-FFF2-40B4-BE49-F238E27FC236}">
                <a16:creationId xmlns:a16="http://schemas.microsoft.com/office/drawing/2014/main" id="{8EE1A44E-7B33-9444-8C69-847F8E6DE5C1}"/>
              </a:ext>
            </a:extLst>
          </p:cNvPr>
          <p:cNvSpPr>
            <a:spLocks noGrp="1"/>
          </p:cNvSpPr>
          <p:nvPr>
            <p:ph type="sldNum" sz="quarter" idx="12"/>
          </p:nvPr>
        </p:nvSpPr>
        <p:spPr/>
        <p:txBody>
          <a:bodyPr/>
          <a:lstStyle/>
          <a:p>
            <a:fld id="{473DAE95-8382-BB4F-AA56-DD5979AB0BAB}" type="slidenum">
              <a:rPr lang="fr-FR" smtClean="0"/>
              <a:t>20</a:t>
            </a:fld>
            <a:endParaRPr lang="fr-FR"/>
          </a:p>
        </p:txBody>
      </p:sp>
    </p:spTree>
    <p:extLst>
      <p:ext uri="{BB962C8B-B14F-4D97-AF65-F5344CB8AC3E}">
        <p14:creationId xmlns:p14="http://schemas.microsoft.com/office/powerpoint/2010/main" val="1018430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21C4D2B-5BA4-7E4A-93F2-04EDBA7254E0}"/>
              </a:ext>
            </a:extLst>
          </p:cNvPr>
          <p:cNvSpPr>
            <a:spLocks noGrp="1"/>
          </p:cNvSpPr>
          <p:nvPr>
            <p:ph idx="1"/>
          </p:nvPr>
        </p:nvSpPr>
        <p:spPr>
          <a:xfrm>
            <a:off x="838200" y="461542"/>
            <a:ext cx="10515600" cy="5934916"/>
          </a:xfrm>
        </p:spPr>
        <p:txBody>
          <a:bodyPr>
            <a:normAutofit/>
          </a:bodyPr>
          <a:lstStyle/>
          <a:p>
            <a:pPr marL="0" indent="0">
              <a:buNone/>
            </a:pPr>
            <a:endParaRPr lang="fr-FR" sz="2400" b="1" dirty="0">
              <a:latin typeface="Times New Roman" panose="02020603050405020304" pitchFamily="18" charset="0"/>
              <a:cs typeface="Times New Roman" panose="02020603050405020304" pitchFamily="18" charset="0"/>
            </a:endParaRPr>
          </a:p>
          <a:p>
            <a:pPr marL="0" indent="0">
              <a:buNone/>
            </a:pPr>
            <a:r>
              <a:rPr lang="fr-FR" sz="2400" b="1" dirty="0">
                <a:solidFill>
                  <a:srgbClr val="0070C0"/>
                </a:solidFill>
                <a:latin typeface="Times New Roman" panose="02020603050405020304" pitchFamily="18" charset="0"/>
                <a:cs typeface="Times New Roman" panose="02020603050405020304" pitchFamily="18" charset="0"/>
              </a:rPr>
              <a:t>2)</a:t>
            </a:r>
            <a:r>
              <a:rPr lang="fr-FR" sz="2400" b="1" dirty="0">
                <a:latin typeface="Times New Roman" panose="02020603050405020304" pitchFamily="18" charset="0"/>
                <a:cs typeface="Times New Roman" panose="02020603050405020304" pitchFamily="18" charset="0"/>
              </a:rPr>
              <a:t> </a:t>
            </a:r>
            <a:r>
              <a:rPr lang="it-IT" sz="2400" dirty="0">
                <a:solidFill>
                  <a:srgbClr val="0070C0"/>
                </a:solidFill>
                <a:latin typeface="Times New Roman" panose="02020603050405020304" pitchFamily="18" charset="0"/>
                <a:cs typeface="Times New Roman" panose="02020603050405020304" pitchFamily="18" charset="0"/>
              </a:rPr>
              <a:t>aprire un dialogo </a:t>
            </a:r>
            <a:r>
              <a:rPr lang="it-IT" sz="2400" b="1" dirty="0">
                <a:solidFill>
                  <a:srgbClr val="0070C0"/>
                </a:solidFill>
                <a:latin typeface="Times New Roman" panose="02020603050405020304" pitchFamily="18" charset="0"/>
                <a:cs typeface="Times New Roman" panose="02020603050405020304" pitchFamily="18" charset="0"/>
              </a:rPr>
              <a:t>con la Cina </a:t>
            </a:r>
            <a:r>
              <a:rPr lang="it-IT" sz="2400" dirty="0">
                <a:solidFill>
                  <a:srgbClr val="0070C0"/>
                </a:solidFill>
                <a:latin typeface="Times New Roman" panose="02020603050405020304" pitchFamily="18" charset="0"/>
                <a:cs typeface="Times New Roman" panose="02020603050405020304" pitchFamily="18" charset="0"/>
              </a:rPr>
              <a:t>… </a:t>
            </a:r>
            <a:r>
              <a:rPr lang="it-IT" sz="2400" b="1" dirty="0">
                <a:solidFill>
                  <a:srgbClr val="0070C0"/>
                </a:solidFill>
                <a:latin typeface="Times New Roman" panose="02020603050405020304" pitchFamily="18" charset="0"/>
                <a:cs typeface="Times New Roman" panose="02020603050405020304" pitchFamily="18" charset="0"/>
              </a:rPr>
              <a:t>perché proprio con la Cina </a:t>
            </a:r>
            <a:r>
              <a:rPr lang="it-IT" sz="2400" dirty="0">
                <a:solidFill>
                  <a:srgbClr val="0070C0"/>
                </a:solidFill>
                <a:latin typeface="Times New Roman" panose="02020603050405020304" pitchFamily="18" charset="0"/>
                <a:cs typeface="Times New Roman" panose="02020603050405020304" pitchFamily="18" charset="0"/>
              </a:rPr>
              <a:t>?</a:t>
            </a:r>
          </a:p>
          <a:p>
            <a:pPr marL="0" indent="0">
              <a:buNone/>
            </a:pPr>
            <a:r>
              <a:rPr lang="fr-FR" sz="2400" b="1" dirty="0">
                <a:latin typeface="Times New Roman" panose="02020603050405020304" pitchFamily="18" charset="0"/>
                <a:cs typeface="Times New Roman" panose="02020603050405020304" pitchFamily="18" charset="0"/>
              </a:rPr>
              <a:t>- </a:t>
            </a:r>
            <a:r>
              <a:rPr lang="fr-FR" sz="2400" b="1" dirty="0" err="1">
                <a:solidFill>
                  <a:srgbClr val="0070C0"/>
                </a:solidFill>
                <a:latin typeface="Times New Roman" panose="02020603050405020304" pitchFamily="18" charset="0"/>
                <a:cs typeface="Times New Roman" panose="02020603050405020304" pitchFamily="18" charset="0"/>
              </a:rPr>
              <a:t>perchè</a:t>
            </a:r>
            <a:r>
              <a:rPr lang="fr-FR" sz="2400" b="1" dirty="0">
                <a:solidFill>
                  <a:srgbClr val="0070C0"/>
                </a:solidFill>
                <a:latin typeface="Times New Roman" panose="02020603050405020304" pitchFamily="18" charset="0"/>
                <a:cs typeface="Times New Roman" panose="02020603050405020304" pitchFamily="18" charset="0"/>
              </a:rPr>
              <a:t> la </a:t>
            </a:r>
            <a:r>
              <a:rPr lang="fr-FR" sz="2400" b="1" dirty="0" err="1">
                <a:solidFill>
                  <a:srgbClr val="0070C0"/>
                </a:solidFill>
                <a:latin typeface="Times New Roman" panose="02020603050405020304" pitchFamily="18" charset="0"/>
                <a:cs typeface="Times New Roman" panose="02020603050405020304" pitchFamily="18" charset="0"/>
              </a:rPr>
              <a:t>Cina</a:t>
            </a:r>
            <a:r>
              <a:rPr lang="fr-FR" sz="2400" b="1" dirty="0">
                <a:solidFill>
                  <a:srgbClr val="0070C0"/>
                </a:solidFill>
                <a:latin typeface="Times New Roman" panose="02020603050405020304" pitchFamily="18" charset="0"/>
                <a:cs typeface="Times New Roman" panose="02020603050405020304" pitchFamily="18" charset="0"/>
              </a:rPr>
              <a:t>, </a:t>
            </a:r>
            <a:r>
              <a:rPr lang="fr-FR" sz="2400" dirty="0" err="1">
                <a:solidFill>
                  <a:srgbClr val="0070C0"/>
                </a:solidFill>
                <a:latin typeface="Times New Roman" panose="02020603050405020304" pitchFamily="18" charset="0"/>
                <a:cs typeface="Times New Roman" panose="02020603050405020304" pitchFamily="18" charset="0"/>
              </a:rPr>
              <a:t>nonostante</a:t>
            </a:r>
            <a:r>
              <a:rPr lang="fr-FR" sz="2400" dirty="0">
                <a:solidFill>
                  <a:srgbClr val="0070C0"/>
                </a:solidFill>
                <a:latin typeface="Times New Roman" panose="02020603050405020304" pitchFamily="18" charset="0"/>
                <a:cs typeface="Times New Roman" panose="02020603050405020304" pitchFamily="18" charset="0"/>
              </a:rPr>
              <a:t> il </a:t>
            </a:r>
            <a:r>
              <a:rPr lang="fr-FR" sz="2400" dirty="0" err="1">
                <a:solidFill>
                  <a:srgbClr val="0070C0"/>
                </a:solidFill>
                <a:latin typeface="Times New Roman" panose="02020603050405020304" pitchFamily="18" charset="0"/>
                <a:cs typeface="Times New Roman" panose="02020603050405020304" pitchFamily="18" charset="0"/>
              </a:rPr>
              <a:t>suo</a:t>
            </a:r>
            <a:r>
              <a:rPr lang="fr-FR" sz="2400" dirty="0">
                <a:solidFill>
                  <a:srgbClr val="0070C0"/>
                </a:solidFill>
                <a:latin typeface="Times New Roman" panose="02020603050405020304" pitchFamily="18" charset="0"/>
                <a:cs typeface="Times New Roman" panose="02020603050405020304" pitchFamily="18" charset="0"/>
              </a:rPr>
              <a:t> </a:t>
            </a:r>
            <a:r>
              <a:rPr lang="fr-FR" sz="2400" dirty="0" err="1">
                <a:solidFill>
                  <a:srgbClr val="0070C0"/>
                </a:solidFill>
                <a:latin typeface="Times New Roman" panose="02020603050405020304" pitchFamily="18" charset="0"/>
                <a:cs typeface="Times New Roman" panose="02020603050405020304" pitchFamily="18" charset="0"/>
              </a:rPr>
              <a:t>regime</a:t>
            </a:r>
            <a:r>
              <a:rPr lang="fr-FR" sz="2400" dirty="0">
                <a:solidFill>
                  <a:srgbClr val="0070C0"/>
                </a:solidFill>
                <a:latin typeface="Times New Roman" panose="02020603050405020304" pitchFamily="18" charset="0"/>
                <a:cs typeface="Times New Roman" panose="02020603050405020304" pitchFamily="18" charset="0"/>
              </a:rPr>
              <a:t> </a:t>
            </a:r>
            <a:r>
              <a:rPr lang="fr-FR" sz="2400" dirty="0" err="1">
                <a:solidFill>
                  <a:srgbClr val="0070C0"/>
                </a:solidFill>
                <a:latin typeface="Times New Roman" panose="02020603050405020304" pitchFamily="18" charset="0"/>
                <a:cs typeface="Times New Roman" panose="02020603050405020304" pitchFamily="18" charset="0"/>
              </a:rPr>
              <a:t>totalitario</a:t>
            </a:r>
            <a:r>
              <a:rPr lang="fr-FR" sz="2400" dirty="0">
                <a:solidFill>
                  <a:srgbClr val="0070C0"/>
                </a:solidFill>
                <a:latin typeface="Times New Roman" panose="02020603050405020304" pitchFamily="18" charset="0"/>
                <a:cs typeface="Times New Roman" panose="02020603050405020304" pitchFamily="18" charset="0"/>
              </a:rPr>
              <a:t>, ha </a:t>
            </a:r>
            <a:r>
              <a:rPr lang="fr-FR" sz="2400" dirty="0" err="1">
                <a:solidFill>
                  <a:srgbClr val="0070C0"/>
                </a:solidFill>
                <a:latin typeface="Times New Roman" panose="02020603050405020304" pitchFamily="18" charset="0"/>
                <a:cs typeface="Times New Roman" panose="02020603050405020304" pitchFamily="18" charset="0"/>
              </a:rPr>
              <a:t>adottato</a:t>
            </a:r>
            <a:r>
              <a:rPr lang="fr-FR" sz="2400" dirty="0">
                <a:solidFill>
                  <a:srgbClr val="0070C0"/>
                </a:solidFill>
                <a:latin typeface="Times New Roman" panose="02020603050405020304" pitchFamily="18" charset="0"/>
                <a:cs typeface="Times New Roman" panose="02020603050405020304" pitchFamily="18" charset="0"/>
              </a:rPr>
              <a:t> </a:t>
            </a:r>
            <a:r>
              <a:rPr lang="fr-FR" sz="2400" b="1" dirty="0">
                <a:solidFill>
                  <a:srgbClr val="0070C0"/>
                </a:solidFill>
                <a:latin typeface="Times New Roman" panose="02020603050405020304" pitchFamily="18" charset="0"/>
                <a:cs typeface="Times New Roman" panose="02020603050405020304" pitchFamily="18" charset="0"/>
              </a:rPr>
              <a:t>un </a:t>
            </a:r>
            <a:r>
              <a:rPr lang="fr-FR" sz="2400" b="1" dirty="0" err="1">
                <a:solidFill>
                  <a:srgbClr val="0070C0"/>
                </a:solidFill>
                <a:latin typeface="Times New Roman" panose="02020603050405020304" pitchFamily="18" charset="0"/>
                <a:cs typeface="Times New Roman" panose="02020603050405020304" pitchFamily="18" charset="0"/>
              </a:rPr>
              <a:t>atteggiamento</a:t>
            </a:r>
            <a:r>
              <a:rPr lang="fr-FR" sz="2400" b="1" dirty="0">
                <a:solidFill>
                  <a:srgbClr val="0070C0"/>
                </a:solidFill>
                <a:latin typeface="Times New Roman" panose="02020603050405020304" pitchFamily="18" charset="0"/>
                <a:cs typeface="Times New Roman" panose="02020603050405020304" pitchFamily="18" charset="0"/>
              </a:rPr>
              <a:t> </a:t>
            </a:r>
            <a:r>
              <a:rPr lang="fr-FR" sz="2400" b="1" dirty="0" err="1">
                <a:solidFill>
                  <a:srgbClr val="0070C0"/>
                </a:solidFill>
                <a:latin typeface="Times New Roman" panose="02020603050405020304" pitchFamily="18" charset="0"/>
                <a:cs typeface="Times New Roman" panose="02020603050405020304" pitchFamily="18" charset="0"/>
              </a:rPr>
              <a:t>relativamente</a:t>
            </a:r>
            <a:r>
              <a:rPr lang="fr-FR" sz="2400" b="1" dirty="0">
                <a:solidFill>
                  <a:srgbClr val="0070C0"/>
                </a:solidFill>
                <a:latin typeface="Times New Roman" panose="02020603050405020304" pitchFamily="18" charset="0"/>
                <a:cs typeface="Times New Roman" panose="02020603050405020304" pitchFamily="18" charset="0"/>
              </a:rPr>
              <a:t> aperto</a:t>
            </a:r>
            <a:r>
              <a:rPr lang="fr-FR" sz="2400" dirty="0">
                <a:solidFill>
                  <a:srgbClr val="0070C0"/>
                </a:solidFill>
                <a:latin typeface="Times New Roman" panose="02020603050405020304" pitchFamily="18" charset="0"/>
                <a:cs typeface="Times New Roman" panose="02020603050405020304" pitchFamily="18" charset="0"/>
              </a:rPr>
              <a:t> </a:t>
            </a:r>
            <a:r>
              <a:rPr lang="fr-FR" sz="2400" b="1" dirty="0" err="1">
                <a:solidFill>
                  <a:srgbClr val="0070C0"/>
                </a:solidFill>
                <a:latin typeface="Times New Roman" panose="02020603050405020304" pitchFamily="18" charset="0"/>
                <a:cs typeface="Times New Roman" panose="02020603050405020304" pitchFamily="18" charset="0"/>
              </a:rPr>
              <a:t>nei</a:t>
            </a:r>
            <a:r>
              <a:rPr lang="fr-FR" sz="2400" b="1" dirty="0">
                <a:solidFill>
                  <a:srgbClr val="0070C0"/>
                </a:solidFill>
                <a:latin typeface="Times New Roman" panose="02020603050405020304" pitchFamily="18" charset="0"/>
                <a:cs typeface="Times New Roman" panose="02020603050405020304" pitchFamily="18" charset="0"/>
              </a:rPr>
              <a:t> </a:t>
            </a:r>
            <a:r>
              <a:rPr lang="fr-FR" sz="2400" b="1" dirty="0" err="1">
                <a:solidFill>
                  <a:srgbClr val="0070C0"/>
                </a:solidFill>
                <a:latin typeface="Times New Roman" panose="02020603050405020304" pitchFamily="18" charset="0"/>
                <a:cs typeface="Times New Roman" panose="02020603050405020304" pitchFamily="18" charset="0"/>
              </a:rPr>
              <a:t>confronti</a:t>
            </a:r>
            <a:r>
              <a:rPr lang="fr-FR" sz="2400" b="1" dirty="0">
                <a:solidFill>
                  <a:srgbClr val="0070C0"/>
                </a:solidFill>
                <a:latin typeface="Times New Roman" panose="02020603050405020304" pitchFamily="18" charset="0"/>
                <a:cs typeface="Times New Roman" panose="02020603050405020304" pitchFamily="18" charset="0"/>
              </a:rPr>
              <a:t> </a:t>
            </a:r>
            <a:r>
              <a:rPr lang="fr-FR" sz="2400" b="1" dirty="0" err="1">
                <a:solidFill>
                  <a:srgbClr val="0070C0"/>
                </a:solidFill>
                <a:latin typeface="Times New Roman" panose="02020603050405020304" pitchFamily="18" charset="0"/>
                <a:cs typeface="Times New Roman" panose="02020603050405020304" pitchFamily="18" charset="0"/>
              </a:rPr>
              <a:t>del</a:t>
            </a:r>
            <a:r>
              <a:rPr lang="fr-FR" sz="2400" b="1" dirty="0">
                <a:solidFill>
                  <a:srgbClr val="0070C0"/>
                </a:solidFill>
                <a:latin typeface="Times New Roman" panose="02020603050405020304" pitchFamily="18" charset="0"/>
                <a:cs typeface="Times New Roman" panose="02020603050405020304" pitchFamily="18" charset="0"/>
              </a:rPr>
              <a:t> </a:t>
            </a:r>
            <a:r>
              <a:rPr lang="fr-FR" sz="2400" dirty="0" err="1">
                <a:solidFill>
                  <a:srgbClr val="0070C0"/>
                </a:solidFill>
                <a:latin typeface="Times New Roman" panose="02020603050405020304" pitchFamily="18" charset="0"/>
                <a:cs typeface="Times New Roman" panose="02020603050405020304" pitchFamily="18" charset="0"/>
              </a:rPr>
              <a:t>processo</a:t>
            </a:r>
            <a:r>
              <a:rPr lang="fr-FR" sz="2400" dirty="0">
                <a:solidFill>
                  <a:srgbClr val="0070C0"/>
                </a:solidFill>
                <a:latin typeface="Times New Roman" panose="02020603050405020304" pitchFamily="18" charset="0"/>
                <a:cs typeface="Times New Roman" panose="02020603050405020304" pitchFamily="18" charset="0"/>
              </a:rPr>
              <a:t> </a:t>
            </a:r>
            <a:r>
              <a:rPr lang="fr-FR" sz="2400" dirty="0" err="1">
                <a:solidFill>
                  <a:srgbClr val="0070C0"/>
                </a:solidFill>
                <a:latin typeface="Times New Roman" panose="02020603050405020304" pitchFamily="18" charset="0"/>
                <a:cs typeface="Times New Roman" panose="02020603050405020304" pitchFamily="18" charset="0"/>
              </a:rPr>
              <a:t>che</a:t>
            </a:r>
            <a:r>
              <a:rPr lang="fr-FR" sz="2400" dirty="0">
                <a:solidFill>
                  <a:srgbClr val="0070C0"/>
                </a:solidFill>
                <a:latin typeface="Times New Roman" panose="02020603050405020304" pitchFamily="18" charset="0"/>
                <a:cs typeface="Times New Roman" panose="02020603050405020304" pitchFamily="18" charset="0"/>
              </a:rPr>
              <a:t> ha </a:t>
            </a:r>
            <a:r>
              <a:rPr lang="fr-FR" sz="2400" dirty="0" err="1">
                <a:solidFill>
                  <a:srgbClr val="0070C0"/>
                </a:solidFill>
                <a:latin typeface="Times New Roman" panose="02020603050405020304" pitchFamily="18" charset="0"/>
                <a:cs typeface="Times New Roman" panose="02020603050405020304" pitchFamily="18" charset="0"/>
              </a:rPr>
              <a:t>condotto</a:t>
            </a:r>
            <a:r>
              <a:rPr lang="fr-FR" sz="2400" dirty="0">
                <a:solidFill>
                  <a:srgbClr val="0070C0"/>
                </a:solidFill>
                <a:latin typeface="Times New Roman" panose="02020603050405020304" pitchFamily="18" charset="0"/>
                <a:cs typeface="Times New Roman" panose="02020603050405020304" pitchFamily="18" charset="0"/>
              </a:rPr>
              <a:t> al </a:t>
            </a:r>
            <a:r>
              <a:rPr lang="fr-FR" sz="2400" dirty="0" err="1">
                <a:solidFill>
                  <a:srgbClr val="0070C0"/>
                </a:solidFill>
                <a:latin typeface="Times New Roman" panose="02020603050405020304" pitchFamily="18" charset="0"/>
                <a:cs typeface="Times New Roman" panose="02020603050405020304" pitchFamily="18" charset="0"/>
              </a:rPr>
              <a:t>Trattato</a:t>
            </a:r>
            <a:r>
              <a:rPr lang="fr-FR" sz="2400" dirty="0">
                <a:solidFill>
                  <a:srgbClr val="0070C0"/>
                </a:solidFill>
                <a:latin typeface="Times New Roman" panose="02020603050405020304" pitchFamily="18" charset="0"/>
                <a:cs typeface="Times New Roman" panose="02020603050405020304" pitchFamily="18" charset="0"/>
              </a:rPr>
              <a:t> di </a:t>
            </a:r>
            <a:r>
              <a:rPr lang="fr-FR" sz="2400" dirty="0" err="1">
                <a:solidFill>
                  <a:srgbClr val="0070C0"/>
                </a:solidFill>
                <a:latin typeface="Times New Roman" panose="02020603050405020304" pitchFamily="18" charset="0"/>
                <a:cs typeface="Times New Roman" panose="02020603050405020304" pitchFamily="18" charset="0"/>
              </a:rPr>
              <a:t>Proibizione</a:t>
            </a:r>
            <a:r>
              <a:rPr lang="fr-FR" sz="2400" dirty="0">
                <a:solidFill>
                  <a:srgbClr val="0070C0"/>
                </a:solidFill>
                <a:latin typeface="Times New Roman" panose="02020603050405020304" pitchFamily="18" charset="0"/>
                <a:cs typeface="Times New Roman" panose="02020603050405020304" pitchFamily="18" charset="0"/>
              </a:rPr>
              <a:t> delle </a:t>
            </a:r>
            <a:r>
              <a:rPr lang="fr-FR" sz="2400" dirty="0" err="1">
                <a:solidFill>
                  <a:srgbClr val="0070C0"/>
                </a:solidFill>
                <a:latin typeface="Times New Roman" panose="02020603050405020304" pitchFamily="18" charset="0"/>
                <a:cs typeface="Times New Roman" panose="02020603050405020304" pitchFamily="18" charset="0"/>
              </a:rPr>
              <a:t>Armi</a:t>
            </a:r>
            <a:r>
              <a:rPr lang="fr-FR" sz="2400" dirty="0">
                <a:solidFill>
                  <a:srgbClr val="0070C0"/>
                </a:solidFill>
                <a:latin typeface="Times New Roman" panose="02020603050405020304" pitchFamily="18" charset="0"/>
                <a:cs typeface="Times New Roman" panose="02020603050405020304" pitchFamily="18" charset="0"/>
              </a:rPr>
              <a:t> </a:t>
            </a:r>
            <a:r>
              <a:rPr lang="fr-FR" sz="2400" dirty="0" err="1">
                <a:solidFill>
                  <a:srgbClr val="0070C0"/>
                </a:solidFill>
                <a:latin typeface="Times New Roman" panose="02020603050405020304" pitchFamily="18" charset="0"/>
                <a:cs typeface="Times New Roman" panose="02020603050405020304" pitchFamily="18" charset="0"/>
              </a:rPr>
              <a:t>Nucleari</a:t>
            </a:r>
            <a:r>
              <a:rPr lang="fr-FR" sz="2400" dirty="0">
                <a:solidFill>
                  <a:srgbClr val="0070C0"/>
                </a:solidFill>
                <a:latin typeface="Times New Roman" panose="02020603050405020304" pitchFamily="18" charset="0"/>
                <a:cs typeface="Times New Roman" panose="02020603050405020304" pitchFamily="18" charset="0"/>
              </a:rPr>
              <a:t> (</a:t>
            </a:r>
            <a:r>
              <a:rPr lang="fr-FR" sz="2400" b="1" dirty="0">
                <a:solidFill>
                  <a:srgbClr val="0070C0"/>
                </a:solidFill>
                <a:latin typeface="Times New Roman" panose="02020603050405020304" pitchFamily="18" charset="0"/>
                <a:cs typeface="Times New Roman" panose="02020603050405020304" pitchFamily="18" charset="0"/>
              </a:rPr>
              <a:t>TPAN</a:t>
            </a:r>
            <a:r>
              <a:rPr lang="fr-FR" sz="2400" dirty="0">
                <a:solidFill>
                  <a:srgbClr val="0070C0"/>
                </a:solidFill>
                <a:latin typeface="Times New Roman" panose="02020603050405020304" pitchFamily="18" charset="0"/>
                <a:cs typeface="Times New Roman" panose="02020603050405020304" pitchFamily="18" charset="0"/>
              </a:rPr>
              <a:t>), e </a:t>
            </a:r>
            <a:r>
              <a:rPr lang="fr-FR" sz="2400" dirty="0" err="1">
                <a:solidFill>
                  <a:srgbClr val="0070C0"/>
                </a:solidFill>
                <a:latin typeface="Times New Roman" panose="02020603050405020304" pitchFamily="18" charset="0"/>
                <a:cs typeface="Times New Roman" panose="02020603050405020304" pitchFamily="18" charset="0"/>
              </a:rPr>
              <a:t>cio</a:t>
            </a:r>
            <a:r>
              <a:rPr lang="fr-FR" sz="2400" dirty="0">
                <a:solidFill>
                  <a:srgbClr val="0070C0"/>
                </a:solidFill>
                <a:latin typeface="Times New Roman" panose="02020603050405020304" pitchFamily="18" charset="0"/>
                <a:cs typeface="Times New Roman" panose="02020603050405020304" pitchFamily="18" charset="0"/>
              </a:rPr>
              <a:t>’ a </a:t>
            </a:r>
            <a:r>
              <a:rPr lang="fr-FR" sz="2400" dirty="0" err="1">
                <a:solidFill>
                  <a:srgbClr val="0070C0"/>
                </a:solidFill>
                <a:latin typeface="Times New Roman" panose="02020603050405020304" pitchFamily="18" charset="0"/>
                <a:cs typeface="Times New Roman" panose="02020603050405020304" pitchFamily="18" charset="0"/>
              </a:rPr>
              <a:t>differenza</a:t>
            </a:r>
            <a:r>
              <a:rPr lang="fr-FR" sz="2400" dirty="0">
                <a:solidFill>
                  <a:srgbClr val="0070C0"/>
                </a:solidFill>
                <a:latin typeface="Times New Roman" panose="02020603050405020304" pitchFamily="18" charset="0"/>
                <a:cs typeface="Times New Roman" panose="02020603050405020304" pitchFamily="18" charset="0"/>
              </a:rPr>
              <a:t> di </a:t>
            </a:r>
            <a:r>
              <a:rPr lang="fr-FR" sz="2400" dirty="0" err="1">
                <a:solidFill>
                  <a:srgbClr val="0070C0"/>
                </a:solidFill>
                <a:latin typeface="Times New Roman" panose="02020603050405020304" pitchFamily="18" charset="0"/>
                <a:cs typeface="Times New Roman" panose="02020603050405020304" pitchFamily="18" charset="0"/>
              </a:rPr>
              <a:t>altri</a:t>
            </a:r>
            <a:r>
              <a:rPr lang="fr-FR" sz="2400" dirty="0">
                <a:solidFill>
                  <a:srgbClr val="0070C0"/>
                </a:solidFill>
                <a:latin typeface="Times New Roman" panose="02020603050405020304" pitchFamily="18" charset="0"/>
                <a:cs typeface="Times New Roman" panose="02020603050405020304" pitchFamily="18" charset="0"/>
              </a:rPr>
              <a:t> </a:t>
            </a:r>
            <a:r>
              <a:rPr lang="fr-FR" sz="2400" dirty="0" err="1">
                <a:solidFill>
                  <a:srgbClr val="0070C0"/>
                </a:solidFill>
                <a:latin typeface="Times New Roman" panose="02020603050405020304" pitchFamily="18" charset="0"/>
                <a:cs typeface="Times New Roman" panose="02020603050405020304" pitchFamily="18" charset="0"/>
              </a:rPr>
              <a:t>Stati</a:t>
            </a:r>
            <a:r>
              <a:rPr lang="fr-FR" sz="2400" dirty="0">
                <a:solidFill>
                  <a:srgbClr val="0070C0"/>
                </a:solidFill>
                <a:latin typeface="Times New Roman" panose="02020603050405020304" pitchFamily="18" charset="0"/>
                <a:cs typeface="Times New Roman" panose="02020603050405020304" pitchFamily="18" charset="0"/>
              </a:rPr>
              <a:t> </a:t>
            </a:r>
            <a:r>
              <a:rPr lang="fr-FR" sz="2400" dirty="0" err="1">
                <a:solidFill>
                  <a:srgbClr val="0070C0"/>
                </a:solidFill>
                <a:latin typeface="Times New Roman" panose="02020603050405020304" pitchFamily="18" charset="0"/>
                <a:cs typeface="Times New Roman" panose="02020603050405020304" pitchFamily="18" charset="0"/>
              </a:rPr>
              <a:t>nucleari</a:t>
            </a:r>
            <a:r>
              <a:rPr lang="fr-FR" sz="2400" dirty="0">
                <a:solidFill>
                  <a:srgbClr val="0070C0"/>
                </a:solidFill>
                <a:latin typeface="Times New Roman" panose="02020603050405020304" pitchFamily="18" charset="0"/>
                <a:cs typeface="Times New Roman" panose="02020603050405020304" pitchFamily="18" charset="0"/>
              </a:rPr>
              <a:t>, come la Francia e </a:t>
            </a:r>
            <a:r>
              <a:rPr lang="fr-FR" sz="2400" dirty="0" err="1">
                <a:solidFill>
                  <a:srgbClr val="0070C0"/>
                </a:solidFill>
                <a:latin typeface="Times New Roman" panose="02020603050405020304" pitchFamily="18" charset="0"/>
                <a:cs typeface="Times New Roman" panose="02020603050405020304" pitchFamily="18" charset="0"/>
              </a:rPr>
              <a:t>gli</a:t>
            </a:r>
            <a:r>
              <a:rPr lang="fr-FR" sz="2400" dirty="0">
                <a:solidFill>
                  <a:srgbClr val="0070C0"/>
                </a:solidFill>
                <a:latin typeface="Times New Roman" panose="02020603050405020304" pitchFamily="18" charset="0"/>
                <a:cs typeface="Times New Roman" panose="02020603050405020304" pitchFamily="18" charset="0"/>
              </a:rPr>
              <a:t> USA </a:t>
            </a:r>
            <a:r>
              <a:rPr lang="fr-FR" sz="2400" dirty="0" err="1">
                <a:solidFill>
                  <a:srgbClr val="0070C0"/>
                </a:solidFill>
                <a:latin typeface="Times New Roman" panose="02020603050405020304" pitchFamily="18" charset="0"/>
                <a:cs typeface="Times New Roman" panose="02020603050405020304" pitchFamily="18" charset="0"/>
              </a:rPr>
              <a:t>che</a:t>
            </a:r>
            <a:r>
              <a:rPr lang="fr-FR" sz="2400" dirty="0">
                <a:solidFill>
                  <a:srgbClr val="0070C0"/>
                </a:solidFill>
                <a:latin typeface="Times New Roman" panose="02020603050405020304" pitchFamily="18" charset="0"/>
                <a:cs typeface="Times New Roman" panose="02020603050405020304" pitchFamily="18" charset="0"/>
              </a:rPr>
              <a:t> </a:t>
            </a:r>
            <a:r>
              <a:rPr lang="fr-FR" sz="2400" dirty="0" err="1">
                <a:solidFill>
                  <a:srgbClr val="0070C0"/>
                </a:solidFill>
                <a:latin typeface="Times New Roman" panose="02020603050405020304" pitchFamily="18" charset="0"/>
                <a:cs typeface="Times New Roman" panose="02020603050405020304" pitchFamily="18" charset="0"/>
              </a:rPr>
              <a:t>hanno</a:t>
            </a:r>
            <a:r>
              <a:rPr lang="fr-FR" sz="2400" dirty="0">
                <a:solidFill>
                  <a:srgbClr val="0070C0"/>
                </a:solidFill>
                <a:latin typeface="Times New Roman" panose="02020603050405020304" pitchFamily="18" charset="0"/>
                <a:cs typeface="Times New Roman" panose="02020603050405020304" pitchFamily="18" charset="0"/>
              </a:rPr>
              <a:t> </a:t>
            </a:r>
            <a:r>
              <a:rPr lang="fr-FR" sz="2400" dirty="0" err="1">
                <a:solidFill>
                  <a:srgbClr val="0070C0"/>
                </a:solidFill>
                <a:latin typeface="Times New Roman" panose="02020603050405020304" pitchFamily="18" charset="0"/>
                <a:cs typeface="Times New Roman" panose="02020603050405020304" pitchFamily="18" charset="0"/>
              </a:rPr>
              <a:t>fatto</a:t>
            </a:r>
            <a:r>
              <a:rPr lang="fr-FR" sz="2400" dirty="0">
                <a:solidFill>
                  <a:srgbClr val="0070C0"/>
                </a:solidFill>
                <a:latin typeface="Times New Roman" panose="02020603050405020304" pitchFamily="18" charset="0"/>
                <a:cs typeface="Times New Roman" panose="02020603050405020304" pitchFamily="18" charset="0"/>
              </a:rPr>
              <a:t> di </a:t>
            </a:r>
            <a:r>
              <a:rPr lang="fr-FR" sz="2400" dirty="0" err="1">
                <a:solidFill>
                  <a:srgbClr val="0070C0"/>
                </a:solidFill>
                <a:latin typeface="Times New Roman" panose="02020603050405020304" pitchFamily="18" charset="0"/>
                <a:cs typeface="Times New Roman" panose="02020603050405020304" pitchFamily="18" charset="0"/>
              </a:rPr>
              <a:t>tutto</a:t>
            </a:r>
            <a:r>
              <a:rPr lang="fr-FR" sz="2400" dirty="0">
                <a:solidFill>
                  <a:srgbClr val="0070C0"/>
                </a:solidFill>
                <a:latin typeface="Times New Roman" panose="02020603050405020304" pitchFamily="18" charset="0"/>
                <a:cs typeface="Times New Roman" panose="02020603050405020304" pitchFamily="18" charset="0"/>
              </a:rPr>
              <a:t> per </a:t>
            </a:r>
            <a:r>
              <a:rPr lang="fr-FR" sz="2400" dirty="0" err="1">
                <a:solidFill>
                  <a:srgbClr val="0070C0"/>
                </a:solidFill>
                <a:latin typeface="Times New Roman" panose="02020603050405020304" pitchFamily="18" charset="0"/>
                <a:cs typeface="Times New Roman" panose="02020603050405020304" pitchFamily="18" charset="0"/>
              </a:rPr>
              <a:t>sabotarlo</a:t>
            </a:r>
            <a:r>
              <a:rPr lang="fr-FR" sz="2400" dirty="0">
                <a:solidFill>
                  <a:srgbClr val="0070C0"/>
                </a:solidFill>
                <a:latin typeface="Times New Roman" panose="02020603050405020304" pitchFamily="18" charset="0"/>
                <a:cs typeface="Times New Roman" panose="02020603050405020304" pitchFamily="18" charset="0"/>
              </a:rPr>
              <a:t>,</a:t>
            </a:r>
          </a:p>
          <a:p>
            <a:pPr marL="0" indent="0">
              <a:buNone/>
            </a:pPr>
            <a:r>
              <a:rPr lang="fr-FR" sz="2400" dirty="0">
                <a:solidFill>
                  <a:srgbClr val="0070C0"/>
                </a:solidFill>
                <a:latin typeface="Times New Roman" panose="02020603050405020304" pitchFamily="18" charset="0"/>
                <a:cs typeface="Times New Roman" panose="02020603050405020304" pitchFamily="18" charset="0"/>
              </a:rPr>
              <a:t>- </a:t>
            </a:r>
            <a:r>
              <a:rPr lang="fr-FR" sz="2400" dirty="0" err="1">
                <a:solidFill>
                  <a:srgbClr val="0070C0"/>
                </a:solidFill>
                <a:latin typeface="Times New Roman" panose="02020603050405020304" pitchFamily="18" charset="0"/>
                <a:cs typeface="Times New Roman" panose="02020603050405020304" pitchFamily="18" charset="0"/>
              </a:rPr>
              <a:t>inoltre</a:t>
            </a:r>
            <a:r>
              <a:rPr lang="fr-FR" sz="2400" dirty="0">
                <a:solidFill>
                  <a:srgbClr val="0070C0"/>
                </a:solidFill>
                <a:latin typeface="Times New Roman" panose="02020603050405020304" pitchFamily="18" charset="0"/>
                <a:cs typeface="Times New Roman" panose="02020603050405020304" pitchFamily="18" charset="0"/>
              </a:rPr>
              <a:t> </a:t>
            </a:r>
            <a:r>
              <a:rPr lang="fr-FR" sz="2400" b="1" dirty="0">
                <a:solidFill>
                  <a:srgbClr val="0070C0"/>
                </a:solidFill>
                <a:latin typeface="Times New Roman" panose="02020603050405020304" pitchFamily="18" charset="0"/>
                <a:cs typeface="Times New Roman" panose="02020603050405020304" pitchFamily="18" charset="0"/>
              </a:rPr>
              <a:t>la </a:t>
            </a:r>
            <a:r>
              <a:rPr lang="fr-FR" sz="2400" b="1" dirty="0" err="1">
                <a:solidFill>
                  <a:srgbClr val="0070C0"/>
                </a:solidFill>
                <a:latin typeface="Times New Roman" panose="02020603050405020304" pitchFamily="18" charset="0"/>
                <a:cs typeface="Times New Roman" panose="02020603050405020304" pitchFamily="18" charset="0"/>
              </a:rPr>
              <a:t>Cina</a:t>
            </a:r>
            <a:r>
              <a:rPr lang="fr-FR" sz="2400" b="1" dirty="0">
                <a:solidFill>
                  <a:srgbClr val="0070C0"/>
                </a:solidFill>
                <a:latin typeface="Times New Roman" panose="02020603050405020304" pitchFamily="18" charset="0"/>
                <a:cs typeface="Times New Roman" panose="02020603050405020304" pitchFamily="18" charset="0"/>
              </a:rPr>
              <a:t> </a:t>
            </a:r>
            <a:r>
              <a:rPr lang="fr-FR" sz="2400" dirty="0" err="1">
                <a:solidFill>
                  <a:srgbClr val="0070C0"/>
                </a:solidFill>
                <a:latin typeface="Times New Roman" panose="02020603050405020304" pitchFamily="18" charset="0"/>
                <a:cs typeface="Times New Roman" panose="02020603050405020304" pitchFamily="18" charset="0"/>
              </a:rPr>
              <a:t>è</a:t>
            </a:r>
            <a:r>
              <a:rPr lang="fr-FR" sz="2400" dirty="0">
                <a:solidFill>
                  <a:srgbClr val="0070C0"/>
                </a:solidFill>
                <a:latin typeface="Times New Roman" panose="02020603050405020304" pitchFamily="18" charset="0"/>
                <a:cs typeface="Times New Roman" panose="02020603050405020304" pitchFamily="18" charset="0"/>
              </a:rPr>
              <a:t> il solo </a:t>
            </a:r>
            <a:r>
              <a:rPr lang="fr-FR" sz="2400" dirty="0" err="1">
                <a:solidFill>
                  <a:srgbClr val="0070C0"/>
                </a:solidFill>
                <a:latin typeface="Times New Roman" panose="02020603050405020304" pitchFamily="18" charset="0"/>
                <a:cs typeface="Times New Roman" panose="02020603050405020304" pitchFamily="18" charset="0"/>
              </a:rPr>
              <a:t>Stato</a:t>
            </a:r>
            <a:r>
              <a:rPr lang="fr-FR" sz="2400" dirty="0">
                <a:solidFill>
                  <a:srgbClr val="0070C0"/>
                </a:solidFill>
                <a:latin typeface="Times New Roman" panose="02020603050405020304" pitchFamily="18" charset="0"/>
                <a:cs typeface="Times New Roman" panose="02020603050405020304" pitchFamily="18" charset="0"/>
              </a:rPr>
              <a:t> </a:t>
            </a:r>
            <a:r>
              <a:rPr lang="fr-FR" sz="2400" dirty="0" err="1">
                <a:solidFill>
                  <a:srgbClr val="0070C0"/>
                </a:solidFill>
                <a:latin typeface="Times New Roman" panose="02020603050405020304" pitchFamily="18" charset="0"/>
                <a:cs typeface="Times New Roman" panose="02020603050405020304" pitchFamily="18" charset="0"/>
              </a:rPr>
              <a:t>nucleare</a:t>
            </a:r>
            <a:r>
              <a:rPr lang="fr-FR" sz="2400" dirty="0">
                <a:solidFill>
                  <a:srgbClr val="0070C0"/>
                </a:solidFill>
                <a:latin typeface="Times New Roman" panose="02020603050405020304" pitchFamily="18" charset="0"/>
                <a:cs typeface="Times New Roman" panose="02020603050405020304" pitchFamily="18" charset="0"/>
              </a:rPr>
              <a:t> ad </a:t>
            </a:r>
            <a:r>
              <a:rPr lang="fr-FR" sz="2400" b="1" dirty="0" err="1">
                <a:solidFill>
                  <a:srgbClr val="0070C0"/>
                </a:solidFill>
                <a:latin typeface="Times New Roman" panose="02020603050405020304" pitchFamily="18" charset="0"/>
                <a:cs typeface="Times New Roman" panose="02020603050405020304" pitchFamily="18" charset="0"/>
              </a:rPr>
              <a:t>aver</a:t>
            </a:r>
            <a:r>
              <a:rPr lang="fr-FR" sz="2400" b="1" dirty="0">
                <a:solidFill>
                  <a:srgbClr val="0070C0"/>
                </a:solidFill>
                <a:latin typeface="Times New Roman" panose="02020603050405020304" pitchFamily="18" charset="0"/>
                <a:cs typeface="Times New Roman" panose="02020603050405020304" pitchFamily="18" charset="0"/>
              </a:rPr>
              <a:t> </a:t>
            </a:r>
            <a:r>
              <a:rPr lang="fr-FR" sz="2400" b="1" dirty="0" err="1">
                <a:solidFill>
                  <a:srgbClr val="0070C0"/>
                </a:solidFill>
                <a:latin typeface="Times New Roman" panose="02020603050405020304" pitchFamily="18" charset="0"/>
                <a:cs typeface="Times New Roman" panose="02020603050405020304" pitchFamily="18" charset="0"/>
              </a:rPr>
              <a:t>escluso</a:t>
            </a:r>
            <a:r>
              <a:rPr lang="fr-FR" sz="2400" b="1" dirty="0">
                <a:solidFill>
                  <a:srgbClr val="0070C0"/>
                </a:solidFill>
                <a:latin typeface="Times New Roman" panose="02020603050405020304" pitchFamily="18" charset="0"/>
                <a:cs typeface="Times New Roman" panose="02020603050405020304" pitchFamily="18" charset="0"/>
              </a:rPr>
              <a:t> </a:t>
            </a:r>
            <a:r>
              <a:rPr lang="fr-FR" sz="2400" b="1" dirty="0" err="1">
                <a:solidFill>
                  <a:srgbClr val="0070C0"/>
                </a:solidFill>
                <a:latin typeface="Times New Roman" panose="02020603050405020304" pitchFamily="18" charset="0"/>
                <a:cs typeface="Times New Roman" panose="02020603050405020304" pitchFamily="18" charset="0"/>
              </a:rPr>
              <a:t>totalmente</a:t>
            </a:r>
            <a:r>
              <a:rPr lang="fr-FR" sz="2400" b="1" dirty="0">
                <a:solidFill>
                  <a:srgbClr val="0070C0"/>
                </a:solidFill>
                <a:latin typeface="Times New Roman" panose="02020603050405020304" pitchFamily="18" charset="0"/>
                <a:cs typeface="Times New Roman" panose="02020603050405020304" pitchFamily="18" charset="0"/>
              </a:rPr>
              <a:t> </a:t>
            </a:r>
            <a:r>
              <a:rPr lang="fr-FR" sz="2400" dirty="0" err="1">
                <a:solidFill>
                  <a:srgbClr val="0070C0"/>
                </a:solidFill>
                <a:latin typeface="Times New Roman" panose="02020603050405020304" pitchFamily="18" charset="0"/>
                <a:cs typeface="Times New Roman" panose="02020603050405020304" pitchFamily="18" charset="0"/>
              </a:rPr>
              <a:t>nella</a:t>
            </a:r>
            <a:r>
              <a:rPr lang="fr-FR" sz="2400" dirty="0">
                <a:solidFill>
                  <a:srgbClr val="0070C0"/>
                </a:solidFill>
                <a:latin typeface="Times New Roman" panose="02020603050405020304" pitchFamily="18" charset="0"/>
                <a:cs typeface="Times New Roman" panose="02020603050405020304" pitchFamily="18" charset="0"/>
              </a:rPr>
              <a:t> sua </a:t>
            </a:r>
            <a:r>
              <a:rPr lang="fr-FR" sz="2400" dirty="0" err="1">
                <a:solidFill>
                  <a:srgbClr val="0070C0"/>
                </a:solidFill>
                <a:latin typeface="Times New Roman" panose="02020603050405020304" pitchFamily="18" charset="0"/>
                <a:cs typeface="Times New Roman" panose="02020603050405020304" pitchFamily="18" charset="0"/>
              </a:rPr>
              <a:t>dottrina</a:t>
            </a:r>
            <a:r>
              <a:rPr lang="fr-FR" sz="2400" dirty="0">
                <a:solidFill>
                  <a:srgbClr val="0070C0"/>
                </a:solidFill>
                <a:latin typeface="Times New Roman" panose="02020603050405020304" pitchFamily="18" charset="0"/>
                <a:cs typeface="Times New Roman" panose="02020603050405020304" pitchFamily="18" charset="0"/>
              </a:rPr>
              <a:t> </a:t>
            </a:r>
            <a:r>
              <a:rPr lang="fr-FR" sz="2400" b="1" dirty="0" err="1">
                <a:solidFill>
                  <a:srgbClr val="0070C0"/>
                </a:solidFill>
                <a:latin typeface="Times New Roman" panose="02020603050405020304" pitchFamily="18" charset="0"/>
                <a:cs typeface="Times New Roman" panose="02020603050405020304" pitchFamily="18" charset="0"/>
              </a:rPr>
              <a:t>ogni</a:t>
            </a:r>
            <a:r>
              <a:rPr lang="fr-FR" sz="2400" b="1" dirty="0">
                <a:solidFill>
                  <a:srgbClr val="0070C0"/>
                </a:solidFill>
                <a:latin typeface="Times New Roman" panose="02020603050405020304" pitchFamily="18" charset="0"/>
                <a:cs typeface="Times New Roman" panose="02020603050405020304" pitchFamily="18" charset="0"/>
              </a:rPr>
              <a:t> forma ‘first use’ </a:t>
            </a:r>
            <a:r>
              <a:rPr lang="fr-FR" sz="2400" b="1" dirty="0" err="1">
                <a:solidFill>
                  <a:srgbClr val="0070C0"/>
                </a:solidFill>
                <a:latin typeface="Times New Roman" panose="02020603050405020304" pitchFamily="18" charset="0"/>
                <a:cs typeface="Times New Roman" panose="02020603050405020304" pitchFamily="18" charset="0"/>
              </a:rPr>
              <a:t>nucleare</a:t>
            </a:r>
            <a:r>
              <a:rPr lang="fr-FR" sz="2400" b="1" dirty="0">
                <a:solidFill>
                  <a:srgbClr val="0070C0"/>
                </a:solidFill>
                <a:latin typeface="Times New Roman" panose="02020603050405020304" pitchFamily="18" charset="0"/>
                <a:cs typeface="Times New Roman" panose="02020603050405020304" pitchFamily="18" charset="0"/>
              </a:rPr>
              <a:t> </a:t>
            </a:r>
            <a:r>
              <a:rPr lang="fr-FR" sz="2400" dirty="0" err="1">
                <a:solidFill>
                  <a:srgbClr val="0070C0"/>
                </a:solidFill>
                <a:latin typeface="Times New Roman" panose="02020603050405020304" pitchFamily="18" charset="0"/>
                <a:cs typeface="Times New Roman" panose="02020603050405020304" pitchFamily="18" charset="0"/>
              </a:rPr>
              <a:t>ed</a:t>
            </a:r>
            <a:r>
              <a:rPr lang="fr-FR" sz="2400" dirty="0">
                <a:solidFill>
                  <a:srgbClr val="0070C0"/>
                </a:solidFill>
                <a:latin typeface="Times New Roman" panose="02020603050405020304" pitchFamily="18" charset="0"/>
                <a:cs typeface="Times New Roman" panose="02020603050405020304" pitchFamily="18" charset="0"/>
              </a:rPr>
              <a:t> </a:t>
            </a:r>
            <a:r>
              <a:rPr lang="fr-FR" sz="2400" dirty="0" err="1">
                <a:solidFill>
                  <a:srgbClr val="0070C0"/>
                </a:solidFill>
                <a:latin typeface="Times New Roman" panose="02020603050405020304" pitchFamily="18" charset="0"/>
                <a:cs typeface="Times New Roman" panose="02020603050405020304" pitchFamily="18" charset="0"/>
              </a:rPr>
              <a:t>essa</a:t>
            </a:r>
            <a:r>
              <a:rPr lang="fr-FR" sz="2400" dirty="0">
                <a:solidFill>
                  <a:srgbClr val="0070C0"/>
                </a:solidFill>
                <a:latin typeface="Times New Roman" panose="02020603050405020304" pitchFamily="18" charset="0"/>
                <a:cs typeface="Times New Roman" panose="02020603050405020304" pitchFamily="18" charset="0"/>
              </a:rPr>
              <a:t> </a:t>
            </a:r>
            <a:r>
              <a:rPr lang="fr-FR" sz="2400" b="1" dirty="0" err="1">
                <a:solidFill>
                  <a:srgbClr val="0070C0"/>
                </a:solidFill>
                <a:latin typeface="Times New Roman" panose="02020603050405020304" pitchFamily="18" charset="0"/>
                <a:cs typeface="Times New Roman" panose="02020603050405020304" pitchFamily="18" charset="0"/>
              </a:rPr>
              <a:t>mantiene</a:t>
            </a:r>
            <a:r>
              <a:rPr lang="fr-FR" sz="2400" b="1" dirty="0">
                <a:solidFill>
                  <a:srgbClr val="0070C0"/>
                </a:solidFill>
                <a:latin typeface="Times New Roman" panose="02020603050405020304" pitchFamily="18" charset="0"/>
                <a:cs typeface="Times New Roman" panose="02020603050405020304" pitchFamily="18" charset="0"/>
              </a:rPr>
              <a:t> le sue </a:t>
            </a:r>
            <a:r>
              <a:rPr lang="fr-FR" sz="2400" b="1" dirty="0" err="1">
                <a:solidFill>
                  <a:srgbClr val="0070C0"/>
                </a:solidFill>
                <a:latin typeface="Times New Roman" panose="02020603050405020304" pitchFamily="18" charset="0"/>
                <a:cs typeface="Times New Roman" panose="02020603050405020304" pitchFamily="18" charset="0"/>
              </a:rPr>
              <a:t>armi</a:t>
            </a:r>
            <a:r>
              <a:rPr lang="fr-FR" sz="2400" b="1" dirty="0">
                <a:solidFill>
                  <a:srgbClr val="0070C0"/>
                </a:solidFill>
                <a:latin typeface="Times New Roman" panose="02020603050405020304" pitchFamily="18" charset="0"/>
                <a:cs typeface="Times New Roman" panose="02020603050405020304" pitchFamily="18" charset="0"/>
              </a:rPr>
              <a:t> </a:t>
            </a:r>
            <a:r>
              <a:rPr lang="fr-FR" sz="2400" b="1" dirty="0" err="1">
                <a:solidFill>
                  <a:srgbClr val="0070C0"/>
                </a:solidFill>
                <a:latin typeface="Times New Roman" panose="02020603050405020304" pitchFamily="18" charset="0"/>
                <a:cs typeface="Times New Roman" panose="02020603050405020304" pitchFamily="18" charset="0"/>
              </a:rPr>
              <a:t>nucleari</a:t>
            </a:r>
            <a:r>
              <a:rPr lang="fr-FR" sz="2400" dirty="0">
                <a:solidFill>
                  <a:srgbClr val="0070C0"/>
                </a:solidFill>
                <a:latin typeface="Times New Roman" panose="02020603050405020304" pitchFamily="18" charset="0"/>
                <a:cs typeface="Times New Roman" panose="02020603050405020304" pitchFamily="18" charset="0"/>
              </a:rPr>
              <a:t> (</a:t>
            </a:r>
            <a:r>
              <a:rPr lang="fr-FR" sz="2400" dirty="0" err="1">
                <a:solidFill>
                  <a:srgbClr val="0070C0"/>
                </a:solidFill>
                <a:latin typeface="Times New Roman" panose="02020603050405020304" pitchFamily="18" charset="0"/>
                <a:cs typeface="Times New Roman" panose="02020603050405020304" pitchFamily="18" charset="0"/>
              </a:rPr>
              <a:t>venti</a:t>
            </a:r>
            <a:r>
              <a:rPr lang="fr-FR" sz="2400" dirty="0">
                <a:solidFill>
                  <a:srgbClr val="0070C0"/>
                </a:solidFill>
                <a:latin typeface="Times New Roman" panose="02020603050405020304" pitchFamily="18" charset="0"/>
                <a:cs typeface="Times New Roman" panose="02020603050405020304" pitchFamily="18" charset="0"/>
              </a:rPr>
              <a:t> volte </a:t>
            </a:r>
            <a:r>
              <a:rPr lang="fr-FR" sz="2400" dirty="0" err="1">
                <a:solidFill>
                  <a:srgbClr val="0070C0"/>
                </a:solidFill>
                <a:latin typeface="Times New Roman" panose="02020603050405020304" pitchFamily="18" charset="0"/>
                <a:cs typeface="Times New Roman" panose="02020603050405020304" pitchFamily="18" charset="0"/>
              </a:rPr>
              <a:t>meno</a:t>
            </a:r>
            <a:r>
              <a:rPr lang="fr-FR" sz="2400" dirty="0">
                <a:solidFill>
                  <a:srgbClr val="0070C0"/>
                </a:solidFill>
                <a:latin typeface="Times New Roman" panose="02020603050405020304" pitchFamily="18" charset="0"/>
                <a:cs typeface="Times New Roman" panose="02020603050405020304" pitchFamily="18" charset="0"/>
              </a:rPr>
              <a:t> </a:t>
            </a:r>
            <a:r>
              <a:rPr lang="fr-FR" sz="2400" dirty="0" err="1">
                <a:solidFill>
                  <a:srgbClr val="0070C0"/>
                </a:solidFill>
                <a:latin typeface="Times New Roman" panose="02020603050405020304" pitchFamily="18" charset="0"/>
                <a:cs typeface="Times New Roman" panose="02020603050405020304" pitchFamily="18" charset="0"/>
              </a:rPr>
              <a:t>numerose</a:t>
            </a:r>
            <a:r>
              <a:rPr lang="fr-FR" sz="2400" dirty="0">
                <a:solidFill>
                  <a:srgbClr val="0070C0"/>
                </a:solidFill>
                <a:latin typeface="Times New Roman" panose="02020603050405020304" pitchFamily="18" charset="0"/>
                <a:cs typeface="Times New Roman" panose="02020603050405020304" pitchFamily="18" charset="0"/>
              </a:rPr>
              <a:t> </a:t>
            </a:r>
            <a:r>
              <a:rPr lang="fr-FR" sz="2400" dirty="0" err="1">
                <a:solidFill>
                  <a:srgbClr val="0070C0"/>
                </a:solidFill>
                <a:latin typeface="Times New Roman" panose="02020603050405020304" pitchFamily="18" charset="0"/>
                <a:cs typeface="Times New Roman" panose="02020603050405020304" pitchFamily="18" charset="0"/>
              </a:rPr>
              <a:t>che</a:t>
            </a:r>
            <a:r>
              <a:rPr lang="fr-FR" sz="2400" dirty="0">
                <a:solidFill>
                  <a:srgbClr val="0070C0"/>
                </a:solidFill>
                <a:latin typeface="Times New Roman" panose="02020603050405020304" pitchFamily="18" charset="0"/>
                <a:cs typeface="Times New Roman" panose="02020603050405020304" pitchFamily="18" charset="0"/>
              </a:rPr>
              <a:t> quelle </a:t>
            </a:r>
            <a:r>
              <a:rPr lang="fr-FR" sz="2400" dirty="0" err="1">
                <a:solidFill>
                  <a:srgbClr val="0070C0"/>
                </a:solidFill>
                <a:latin typeface="Times New Roman" panose="02020603050405020304" pitchFamily="18" charset="0"/>
                <a:cs typeface="Times New Roman" panose="02020603050405020304" pitchFamily="18" charset="0"/>
              </a:rPr>
              <a:t>degli</a:t>
            </a:r>
            <a:r>
              <a:rPr lang="fr-FR" sz="2400" dirty="0">
                <a:solidFill>
                  <a:srgbClr val="0070C0"/>
                </a:solidFill>
                <a:latin typeface="Times New Roman" panose="02020603050405020304" pitchFamily="18" charset="0"/>
                <a:cs typeface="Times New Roman" panose="02020603050405020304" pitchFamily="18" charset="0"/>
              </a:rPr>
              <a:t> USA o </a:t>
            </a:r>
            <a:r>
              <a:rPr lang="fr-FR" sz="2400" dirty="0" err="1">
                <a:solidFill>
                  <a:srgbClr val="0070C0"/>
                </a:solidFill>
                <a:latin typeface="Times New Roman" panose="02020603050405020304" pitchFamily="18" charset="0"/>
                <a:cs typeface="Times New Roman" panose="02020603050405020304" pitchFamily="18" charset="0"/>
              </a:rPr>
              <a:t>della</a:t>
            </a:r>
            <a:r>
              <a:rPr lang="fr-FR" sz="2400" dirty="0">
                <a:solidFill>
                  <a:srgbClr val="0070C0"/>
                </a:solidFill>
                <a:latin typeface="Times New Roman" panose="02020603050405020304" pitchFamily="18" charset="0"/>
                <a:cs typeface="Times New Roman" panose="02020603050405020304" pitchFamily="18" charset="0"/>
              </a:rPr>
              <a:t> </a:t>
            </a:r>
            <a:r>
              <a:rPr lang="fr-FR" sz="2400" dirty="0" err="1">
                <a:solidFill>
                  <a:srgbClr val="0070C0"/>
                </a:solidFill>
                <a:latin typeface="Times New Roman" panose="02020603050405020304" pitchFamily="18" charset="0"/>
                <a:cs typeface="Times New Roman" panose="02020603050405020304" pitchFamily="18" charset="0"/>
              </a:rPr>
              <a:t>Russia</a:t>
            </a:r>
            <a:r>
              <a:rPr lang="fr-FR" sz="2400" dirty="0">
                <a:solidFill>
                  <a:srgbClr val="0070C0"/>
                </a:solidFill>
                <a:latin typeface="Times New Roman" panose="02020603050405020304" pitchFamily="18" charset="0"/>
                <a:cs typeface="Times New Roman" panose="02020603050405020304" pitchFamily="18" charset="0"/>
              </a:rPr>
              <a:t> ) </a:t>
            </a:r>
            <a:r>
              <a:rPr lang="fr-FR" sz="2400" b="1" dirty="0">
                <a:solidFill>
                  <a:srgbClr val="0070C0"/>
                </a:solidFill>
                <a:latin typeface="Times New Roman" panose="02020603050405020304" pitchFamily="18" charset="0"/>
                <a:cs typeface="Times New Roman" panose="02020603050405020304" pitchFamily="18" charset="0"/>
              </a:rPr>
              <a:t>al più </a:t>
            </a:r>
            <a:r>
              <a:rPr lang="fr-FR" sz="2400" b="1" dirty="0" err="1">
                <a:solidFill>
                  <a:srgbClr val="0070C0"/>
                </a:solidFill>
                <a:latin typeface="Times New Roman" panose="02020603050405020304" pitchFamily="18" charset="0"/>
                <a:cs typeface="Times New Roman" panose="02020603050405020304" pitchFamily="18" charset="0"/>
              </a:rPr>
              <a:t>basso</a:t>
            </a:r>
            <a:r>
              <a:rPr lang="fr-FR" sz="2400" b="1" dirty="0">
                <a:solidFill>
                  <a:srgbClr val="0070C0"/>
                </a:solidFill>
                <a:latin typeface="Times New Roman" panose="02020603050405020304" pitchFamily="18" charset="0"/>
                <a:cs typeface="Times New Roman" panose="02020603050405020304" pitchFamily="18" charset="0"/>
              </a:rPr>
              <a:t> </a:t>
            </a:r>
            <a:r>
              <a:rPr lang="fr-FR" sz="2400" b="1" dirty="0" err="1">
                <a:solidFill>
                  <a:srgbClr val="0070C0"/>
                </a:solidFill>
                <a:latin typeface="Times New Roman" panose="02020603050405020304" pitchFamily="18" charset="0"/>
                <a:cs typeface="Times New Roman" panose="02020603050405020304" pitchFamily="18" charset="0"/>
              </a:rPr>
              <a:t>livello</a:t>
            </a:r>
            <a:r>
              <a:rPr lang="fr-FR" sz="2400" b="1" dirty="0">
                <a:solidFill>
                  <a:srgbClr val="0070C0"/>
                </a:solidFill>
                <a:latin typeface="Times New Roman" panose="02020603050405020304" pitchFamily="18" charset="0"/>
                <a:cs typeface="Times New Roman" panose="02020603050405020304" pitchFamily="18" charset="0"/>
              </a:rPr>
              <a:t> di </a:t>
            </a:r>
            <a:r>
              <a:rPr lang="fr-FR" sz="2400" b="1" dirty="0" err="1">
                <a:solidFill>
                  <a:srgbClr val="0070C0"/>
                </a:solidFill>
                <a:latin typeface="Times New Roman" panose="02020603050405020304" pitchFamily="18" charset="0"/>
                <a:cs typeface="Times New Roman" panose="02020603050405020304" pitchFamily="18" charset="0"/>
              </a:rPr>
              <a:t>allerta</a:t>
            </a:r>
            <a:r>
              <a:rPr lang="fr-FR" sz="2400" b="1" dirty="0">
                <a:solidFill>
                  <a:srgbClr val="0070C0"/>
                </a:solidFill>
                <a:latin typeface="Times New Roman" panose="02020603050405020304" pitchFamily="18" charset="0"/>
                <a:cs typeface="Times New Roman" panose="02020603050405020304" pitchFamily="18" charset="0"/>
              </a:rPr>
              <a:t>.</a:t>
            </a:r>
            <a:endParaRPr lang="fr-FR" sz="2400" dirty="0">
              <a:solidFill>
                <a:srgbClr val="0070C0"/>
              </a:solidFill>
              <a:latin typeface="Times New Roman" panose="02020603050405020304" pitchFamily="18" charset="0"/>
              <a:cs typeface="Times New Roman" panose="02020603050405020304" pitchFamily="18" charset="0"/>
            </a:endParaRPr>
          </a:p>
          <a:p>
            <a:r>
              <a:rPr lang="fr-FR" sz="2400" dirty="0">
                <a:solidFill>
                  <a:srgbClr val="0070C0"/>
                </a:solidFill>
                <a:latin typeface="Times New Roman" panose="02020603050405020304" pitchFamily="18" charset="0"/>
                <a:cs typeface="Times New Roman" panose="02020603050405020304" pitchFamily="18" charset="0"/>
              </a:rPr>
              <a:t>Come </a:t>
            </a:r>
            <a:r>
              <a:rPr lang="fr-FR" sz="2400" b="1" dirty="0">
                <a:solidFill>
                  <a:srgbClr val="0070C0"/>
                </a:solidFill>
                <a:latin typeface="Times New Roman" panose="02020603050405020304" pitchFamily="18" charset="0"/>
                <a:cs typeface="Times New Roman" panose="02020603050405020304" pitchFamily="18" charset="0"/>
              </a:rPr>
              <a:t>primo </a:t>
            </a:r>
            <a:r>
              <a:rPr lang="fr-FR" sz="2400" b="1" dirty="0" err="1">
                <a:solidFill>
                  <a:srgbClr val="0070C0"/>
                </a:solidFill>
                <a:latin typeface="Times New Roman" panose="02020603050405020304" pitchFamily="18" charset="0"/>
                <a:cs typeface="Times New Roman" panose="02020603050405020304" pitchFamily="18" charset="0"/>
              </a:rPr>
              <a:t>passo</a:t>
            </a:r>
            <a:r>
              <a:rPr lang="fr-FR" sz="2400" b="1" dirty="0">
                <a:solidFill>
                  <a:srgbClr val="0070C0"/>
                </a:solidFill>
                <a:latin typeface="Times New Roman" panose="02020603050405020304" pitchFamily="18" charset="0"/>
                <a:cs typeface="Times New Roman" panose="02020603050405020304" pitchFamily="18" charset="0"/>
              </a:rPr>
              <a:t> la </a:t>
            </a:r>
            <a:r>
              <a:rPr lang="fr-FR" sz="2400" b="1" dirty="0" err="1">
                <a:solidFill>
                  <a:srgbClr val="0070C0"/>
                </a:solidFill>
                <a:latin typeface="Times New Roman" panose="02020603050405020304" pitchFamily="18" charset="0"/>
                <a:cs typeface="Times New Roman" panose="02020603050405020304" pitchFamily="18" charset="0"/>
              </a:rPr>
              <a:t>Cina</a:t>
            </a:r>
            <a:r>
              <a:rPr lang="fr-FR" sz="2400" b="1" dirty="0">
                <a:solidFill>
                  <a:srgbClr val="0070C0"/>
                </a:solidFill>
                <a:latin typeface="Times New Roman" panose="02020603050405020304" pitchFamily="18" charset="0"/>
                <a:cs typeface="Times New Roman" panose="02020603050405020304" pitchFamily="18" charset="0"/>
              </a:rPr>
              <a:t> </a:t>
            </a:r>
            <a:r>
              <a:rPr lang="fr-FR" sz="2400" b="1" dirty="0" err="1">
                <a:solidFill>
                  <a:srgbClr val="0070C0"/>
                </a:solidFill>
                <a:latin typeface="Times New Roman" panose="02020603050405020304" pitchFamily="18" charset="0"/>
                <a:cs typeface="Times New Roman" panose="02020603050405020304" pitchFamily="18" charset="0"/>
              </a:rPr>
              <a:t>potrebbe</a:t>
            </a:r>
            <a:r>
              <a:rPr lang="fr-FR" sz="2400" dirty="0">
                <a:solidFill>
                  <a:srgbClr val="0070C0"/>
                </a:solidFill>
                <a:latin typeface="Times New Roman" panose="02020603050405020304" pitchFamily="18" charset="0"/>
                <a:cs typeface="Times New Roman" panose="02020603050405020304" pitchFamily="18" charset="0"/>
              </a:rPr>
              <a:t>, per </a:t>
            </a:r>
            <a:r>
              <a:rPr lang="fr-FR" sz="2400" dirty="0" err="1">
                <a:solidFill>
                  <a:srgbClr val="0070C0"/>
                </a:solidFill>
                <a:latin typeface="Times New Roman" panose="02020603050405020304" pitchFamily="18" charset="0"/>
                <a:cs typeface="Times New Roman" panose="02020603050405020304" pitchFamily="18" charset="0"/>
              </a:rPr>
              <a:t>esempio</a:t>
            </a:r>
            <a:r>
              <a:rPr lang="fr-FR" sz="2400" dirty="0">
                <a:solidFill>
                  <a:srgbClr val="0070C0"/>
                </a:solidFill>
                <a:latin typeface="Times New Roman" panose="02020603050405020304" pitchFamily="18" charset="0"/>
                <a:cs typeface="Times New Roman" panose="02020603050405020304" pitchFamily="18" charset="0"/>
              </a:rPr>
              <a:t>, </a:t>
            </a:r>
            <a:r>
              <a:rPr lang="fr-FR" sz="2400" b="1" dirty="0" err="1">
                <a:solidFill>
                  <a:srgbClr val="0070C0"/>
                </a:solidFill>
                <a:latin typeface="Times New Roman" panose="02020603050405020304" pitchFamily="18" charset="0"/>
                <a:cs typeface="Times New Roman" panose="02020603050405020304" pitchFamily="18" charset="0"/>
              </a:rPr>
              <a:t>proporre</a:t>
            </a:r>
            <a:r>
              <a:rPr lang="fr-FR" sz="2400" dirty="0">
                <a:solidFill>
                  <a:srgbClr val="0070C0"/>
                </a:solidFill>
                <a:latin typeface="Times New Roman" panose="02020603050405020304" pitchFamily="18" charset="0"/>
                <a:cs typeface="Times New Roman" panose="02020603050405020304" pitchFamily="18" charset="0"/>
              </a:rPr>
              <a:t> la </a:t>
            </a:r>
            <a:r>
              <a:rPr lang="fr-FR" sz="2400" dirty="0" err="1">
                <a:solidFill>
                  <a:srgbClr val="0070C0"/>
                </a:solidFill>
                <a:latin typeface="Times New Roman" panose="02020603050405020304" pitchFamily="18" charset="0"/>
                <a:cs typeface="Times New Roman" panose="02020603050405020304" pitchFamily="18" charset="0"/>
              </a:rPr>
              <a:t>creazione</a:t>
            </a:r>
            <a:r>
              <a:rPr lang="fr-FR" sz="2400" dirty="0">
                <a:solidFill>
                  <a:srgbClr val="0070C0"/>
                </a:solidFill>
                <a:latin typeface="Times New Roman" panose="02020603050405020304" pitchFamily="18" charset="0"/>
                <a:cs typeface="Times New Roman" panose="02020603050405020304" pitchFamily="18" charset="0"/>
              </a:rPr>
              <a:t> di un </a:t>
            </a:r>
            <a:r>
              <a:rPr lang="fr-FR" sz="2400" dirty="0" err="1">
                <a:solidFill>
                  <a:srgbClr val="0070C0"/>
                </a:solidFill>
                <a:latin typeface="Times New Roman" panose="02020603050405020304" pitchFamily="18" charset="0"/>
                <a:cs typeface="Times New Roman" panose="02020603050405020304" pitchFamily="18" charset="0"/>
              </a:rPr>
              <a:t>Gruppo</a:t>
            </a:r>
            <a:r>
              <a:rPr lang="fr-FR" sz="2400" dirty="0">
                <a:solidFill>
                  <a:srgbClr val="0070C0"/>
                </a:solidFill>
                <a:latin typeface="Times New Roman" panose="02020603050405020304" pitchFamily="18" charset="0"/>
                <a:cs typeface="Times New Roman" panose="02020603050405020304" pitchFamily="18" charset="0"/>
              </a:rPr>
              <a:t> di </a:t>
            </a:r>
            <a:r>
              <a:rPr lang="fr-FR" sz="2400" dirty="0" err="1">
                <a:solidFill>
                  <a:srgbClr val="0070C0"/>
                </a:solidFill>
                <a:latin typeface="Times New Roman" panose="02020603050405020304" pitchFamily="18" charset="0"/>
                <a:cs typeface="Times New Roman" panose="02020603050405020304" pitchFamily="18" charset="0"/>
              </a:rPr>
              <a:t>lavoro</a:t>
            </a:r>
            <a:r>
              <a:rPr lang="fr-FR" sz="2400" dirty="0">
                <a:solidFill>
                  <a:srgbClr val="0070C0"/>
                </a:solidFill>
                <a:latin typeface="Times New Roman" panose="02020603050405020304" pitchFamily="18" charset="0"/>
                <a:cs typeface="Times New Roman" panose="02020603050405020304" pitchFamily="18" charset="0"/>
              </a:rPr>
              <a:t>, </a:t>
            </a:r>
            <a:r>
              <a:rPr lang="fr-FR" sz="2400" dirty="0" err="1">
                <a:solidFill>
                  <a:srgbClr val="0070C0"/>
                </a:solidFill>
                <a:latin typeface="Times New Roman" panose="02020603050405020304" pitchFamily="18" charset="0"/>
                <a:cs typeface="Times New Roman" panose="02020603050405020304" pitchFamily="18" charset="0"/>
              </a:rPr>
              <a:t>costituito</a:t>
            </a:r>
            <a:r>
              <a:rPr lang="fr-FR" sz="2400" dirty="0">
                <a:solidFill>
                  <a:srgbClr val="0070C0"/>
                </a:solidFill>
                <a:latin typeface="Times New Roman" panose="02020603050405020304" pitchFamily="18" charset="0"/>
                <a:cs typeface="Times New Roman" panose="02020603050405020304" pitchFamily="18" charset="0"/>
              </a:rPr>
              <a:t> di </a:t>
            </a:r>
            <a:r>
              <a:rPr lang="fr-FR" sz="2400" dirty="0" err="1">
                <a:solidFill>
                  <a:srgbClr val="0070C0"/>
                </a:solidFill>
                <a:latin typeface="Times New Roman" panose="02020603050405020304" pitchFamily="18" charset="0"/>
                <a:cs typeface="Times New Roman" panose="02020603050405020304" pitchFamily="18" charset="0"/>
              </a:rPr>
              <a:t>esperti</a:t>
            </a:r>
            <a:r>
              <a:rPr lang="fr-FR" sz="2400" dirty="0">
                <a:solidFill>
                  <a:srgbClr val="0070C0"/>
                </a:solidFill>
                <a:latin typeface="Times New Roman" panose="02020603050405020304" pitchFamily="18" charset="0"/>
                <a:cs typeface="Times New Roman" panose="02020603050405020304" pitchFamily="18" charset="0"/>
              </a:rPr>
              <a:t> dei 9 </a:t>
            </a:r>
            <a:r>
              <a:rPr lang="fr-FR" sz="2400" dirty="0" err="1">
                <a:solidFill>
                  <a:srgbClr val="0070C0"/>
                </a:solidFill>
                <a:latin typeface="Times New Roman" panose="02020603050405020304" pitchFamily="18" charset="0"/>
                <a:cs typeface="Times New Roman" panose="02020603050405020304" pitchFamily="18" charset="0"/>
              </a:rPr>
              <a:t>Stati</a:t>
            </a:r>
            <a:r>
              <a:rPr lang="fr-FR" sz="2400" dirty="0">
                <a:solidFill>
                  <a:srgbClr val="0070C0"/>
                </a:solidFill>
                <a:latin typeface="Times New Roman" panose="02020603050405020304" pitchFamily="18" charset="0"/>
                <a:cs typeface="Times New Roman" panose="02020603050405020304" pitchFamily="18" charset="0"/>
              </a:rPr>
              <a:t> </a:t>
            </a:r>
            <a:r>
              <a:rPr lang="fr-FR" sz="2400" dirty="0" err="1">
                <a:solidFill>
                  <a:srgbClr val="0070C0"/>
                </a:solidFill>
                <a:latin typeface="Times New Roman" panose="02020603050405020304" pitchFamily="18" charset="0"/>
                <a:cs typeface="Times New Roman" panose="02020603050405020304" pitchFamily="18" charset="0"/>
              </a:rPr>
              <a:t>nucleari</a:t>
            </a:r>
            <a:r>
              <a:rPr lang="fr-FR" sz="2400" dirty="0">
                <a:solidFill>
                  <a:srgbClr val="0070C0"/>
                </a:solidFill>
                <a:latin typeface="Times New Roman" panose="02020603050405020304" pitchFamily="18" charset="0"/>
                <a:cs typeface="Times New Roman" panose="02020603050405020304" pitchFamily="18" charset="0"/>
              </a:rPr>
              <a:t> (</a:t>
            </a:r>
            <a:r>
              <a:rPr lang="fr-FR" sz="2400" b="1" dirty="0">
                <a:solidFill>
                  <a:srgbClr val="0070C0"/>
                </a:solidFill>
                <a:latin typeface="Times New Roman" panose="02020603050405020304" pitchFamily="18" charset="0"/>
                <a:cs typeface="Times New Roman" panose="02020603050405020304" pitchFamily="18" charset="0"/>
              </a:rPr>
              <a:t>un WG9</a:t>
            </a:r>
            <a:r>
              <a:rPr lang="fr-FR" sz="2400" dirty="0">
                <a:solidFill>
                  <a:srgbClr val="0070C0"/>
                </a:solidFill>
                <a:latin typeface="Times New Roman" panose="02020603050405020304" pitchFamily="18" charset="0"/>
                <a:cs typeface="Times New Roman" panose="02020603050405020304" pitchFamily="18" charset="0"/>
              </a:rPr>
              <a:t>) con </a:t>
            </a:r>
            <a:r>
              <a:rPr lang="fr-FR" sz="2400" b="1" dirty="0">
                <a:solidFill>
                  <a:srgbClr val="0070C0"/>
                </a:solidFill>
                <a:latin typeface="Times New Roman" panose="02020603050405020304" pitchFamily="18" charset="0"/>
                <a:cs typeface="Times New Roman" panose="02020603050405020304" pitchFamily="18" charset="0"/>
              </a:rPr>
              <a:t>la </a:t>
            </a:r>
            <a:r>
              <a:rPr lang="fr-FR" sz="2400" b="1" dirty="0" err="1">
                <a:solidFill>
                  <a:srgbClr val="0070C0"/>
                </a:solidFill>
                <a:latin typeface="Times New Roman" panose="02020603050405020304" pitchFamily="18" charset="0"/>
                <a:cs typeface="Times New Roman" panose="02020603050405020304" pitchFamily="18" charset="0"/>
              </a:rPr>
              <a:t>missione</a:t>
            </a:r>
            <a:r>
              <a:rPr lang="fr-FR" sz="2400" b="1" dirty="0">
                <a:solidFill>
                  <a:srgbClr val="0070C0"/>
                </a:solidFill>
                <a:latin typeface="Times New Roman" panose="02020603050405020304" pitchFamily="18" charset="0"/>
                <a:cs typeface="Times New Roman" panose="02020603050405020304" pitchFamily="18" charset="0"/>
              </a:rPr>
              <a:t> </a:t>
            </a:r>
            <a:r>
              <a:rPr lang="fr-FR" sz="2400" b="1" dirty="0" err="1">
                <a:solidFill>
                  <a:srgbClr val="0070C0"/>
                </a:solidFill>
                <a:latin typeface="Times New Roman" panose="02020603050405020304" pitchFamily="18" charset="0"/>
                <a:cs typeface="Times New Roman" panose="02020603050405020304" pitchFamily="18" charset="0"/>
              </a:rPr>
              <a:t>specifica</a:t>
            </a:r>
            <a:r>
              <a:rPr lang="fr-FR" sz="2400" b="1" dirty="0">
                <a:solidFill>
                  <a:srgbClr val="0070C0"/>
                </a:solidFill>
                <a:latin typeface="Times New Roman" panose="02020603050405020304" pitchFamily="18" charset="0"/>
                <a:cs typeface="Times New Roman" panose="02020603050405020304" pitchFamily="18" charset="0"/>
              </a:rPr>
              <a:t> di </a:t>
            </a:r>
            <a:r>
              <a:rPr lang="fr-FR" sz="2400" b="1" dirty="0" err="1">
                <a:solidFill>
                  <a:srgbClr val="0070C0"/>
                </a:solidFill>
                <a:latin typeface="Times New Roman" panose="02020603050405020304" pitchFamily="18" charset="0"/>
                <a:cs typeface="Times New Roman" panose="02020603050405020304" pitchFamily="18" charset="0"/>
              </a:rPr>
              <a:t>formulare</a:t>
            </a:r>
            <a:r>
              <a:rPr lang="fr-FR" sz="2400" b="1" dirty="0">
                <a:solidFill>
                  <a:srgbClr val="0070C0"/>
                </a:solidFill>
                <a:latin typeface="Times New Roman" panose="02020603050405020304" pitchFamily="18" charset="0"/>
                <a:cs typeface="Times New Roman" panose="02020603050405020304" pitchFamily="18" charset="0"/>
              </a:rPr>
              <a:t> </a:t>
            </a:r>
            <a:r>
              <a:rPr lang="fr-FR" sz="2400" b="1" dirty="0" err="1">
                <a:solidFill>
                  <a:srgbClr val="0070C0"/>
                </a:solidFill>
                <a:latin typeface="Times New Roman" panose="02020603050405020304" pitchFamily="18" charset="0"/>
                <a:cs typeface="Times New Roman" panose="02020603050405020304" pitchFamily="18" charset="0"/>
              </a:rPr>
              <a:t>una</a:t>
            </a:r>
            <a:r>
              <a:rPr lang="fr-FR" sz="2400" b="1" dirty="0">
                <a:solidFill>
                  <a:srgbClr val="0070C0"/>
                </a:solidFill>
                <a:latin typeface="Times New Roman" panose="02020603050405020304" pitchFamily="18" charset="0"/>
                <a:cs typeface="Times New Roman" panose="02020603050405020304" pitchFamily="18" charset="0"/>
              </a:rPr>
              <a:t> ‘road </a:t>
            </a:r>
            <a:r>
              <a:rPr lang="fr-FR" sz="2400" b="1" dirty="0" err="1">
                <a:solidFill>
                  <a:srgbClr val="0070C0"/>
                </a:solidFill>
                <a:latin typeface="Times New Roman" panose="02020603050405020304" pitchFamily="18" charset="0"/>
                <a:cs typeface="Times New Roman" panose="02020603050405020304" pitchFamily="18" charset="0"/>
              </a:rPr>
              <a:t>map</a:t>
            </a:r>
            <a:r>
              <a:rPr lang="fr-FR" sz="2400" b="1" dirty="0">
                <a:solidFill>
                  <a:srgbClr val="0070C0"/>
                </a:solidFill>
                <a:latin typeface="Times New Roman" panose="02020603050405020304" pitchFamily="18" charset="0"/>
                <a:cs typeface="Times New Roman" panose="02020603050405020304" pitchFamily="18" charset="0"/>
              </a:rPr>
              <a:t>’</a:t>
            </a:r>
            <a:r>
              <a:rPr lang="fr-FR" sz="2400" dirty="0">
                <a:solidFill>
                  <a:srgbClr val="0070C0"/>
                </a:solidFill>
                <a:latin typeface="Times New Roman" panose="02020603050405020304" pitchFamily="18" charset="0"/>
                <a:cs typeface="Times New Roman" panose="02020603050405020304" pitchFamily="18" charset="0"/>
              </a:rPr>
              <a:t> </a:t>
            </a:r>
            <a:r>
              <a:rPr lang="fr-FR" sz="2400" b="1" dirty="0" err="1">
                <a:solidFill>
                  <a:srgbClr val="0070C0"/>
                </a:solidFill>
                <a:latin typeface="Times New Roman" panose="02020603050405020304" pitchFamily="18" charset="0"/>
                <a:cs typeface="Times New Roman" panose="02020603050405020304" pitchFamily="18" charset="0"/>
              </a:rPr>
              <a:t>realistica</a:t>
            </a:r>
            <a:r>
              <a:rPr lang="fr-FR" sz="2400" b="1" dirty="0">
                <a:solidFill>
                  <a:srgbClr val="0070C0"/>
                </a:solidFill>
                <a:latin typeface="Times New Roman" panose="02020603050405020304" pitchFamily="18" charset="0"/>
                <a:cs typeface="Times New Roman" panose="02020603050405020304" pitchFamily="18" charset="0"/>
              </a:rPr>
              <a:t> per un </a:t>
            </a:r>
            <a:r>
              <a:rPr lang="fr-FR" sz="2400" b="1" dirty="0" err="1">
                <a:solidFill>
                  <a:srgbClr val="0070C0"/>
                </a:solidFill>
                <a:latin typeface="Times New Roman" panose="02020603050405020304" pitchFamily="18" charset="0"/>
                <a:cs typeface="Times New Roman" panose="02020603050405020304" pitchFamily="18" charset="0"/>
              </a:rPr>
              <a:t>disarmo</a:t>
            </a:r>
            <a:r>
              <a:rPr lang="fr-FR" sz="2400" b="1" dirty="0">
                <a:solidFill>
                  <a:srgbClr val="0070C0"/>
                </a:solidFill>
                <a:latin typeface="Times New Roman" panose="02020603050405020304" pitchFamily="18" charset="0"/>
                <a:cs typeface="Times New Roman" panose="02020603050405020304" pitchFamily="18" charset="0"/>
              </a:rPr>
              <a:t> </a:t>
            </a:r>
            <a:r>
              <a:rPr lang="fr-FR" sz="2400" b="1" dirty="0" err="1">
                <a:solidFill>
                  <a:srgbClr val="0070C0"/>
                </a:solidFill>
                <a:latin typeface="Times New Roman" panose="02020603050405020304" pitchFamily="18" charset="0"/>
                <a:cs typeface="Times New Roman" panose="02020603050405020304" pitchFamily="18" charset="0"/>
              </a:rPr>
              <a:t>multilaterale</a:t>
            </a:r>
            <a:r>
              <a:rPr lang="fr-FR" sz="2400" b="1" dirty="0">
                <a:solidFill>
                  <a:srgbClr val="0070C0"/>
                </a:solidFill>
                <a:latin typeface="Times New Roman" panose="02020603050405020304" pitchFamily="18" charset="0"/>
                <a:cs typeface="Times New Roman" panose="02020603050405020304" pitchFamily="18" charset="0"/>
              </a:rPr>
              <a:t> </a:t>
            </a:r>
            <a:r>
              <a:rPr lang="fr-FR" sz="2400" b="1" dirty="0" err="1">
                <a:solidFill>
                  <a:srgbClr val="0070C0"/>
                </a:solidFill>
                <a:latin typeface="Times New Roman" panose="02020603050405020304" pitchFamily="18" charset="0"/>
                <a:cs typeface="Times New Roman" panose="02020603050405020304" pitchFamily="18" charset="0"/>
              </a:rPr>
              <a:t>coordinato</a:t>
            </a:r>
            <a:r>
              <a:rPr lang="fr-FR" sz="2400" dirty="0">
                <a:solidFill>
                  <a:srgbClr val="0070C0"/>
                </a:solidFill>
                <a:latin typeface="Times New Roman" panose="02020603050405020304" pitchFamily="18" charset="0"/>
                <a:cs typeface="Times New Roman" panose="02020603050405020304" pitchFamily="18" charset="0"/>
              </a:rPr>
              <a:t>, </a:t>
            </a:r>
            <a:r>
              <a:rPr lang="fr-FR" sz="2400" dirty="0" err="1">
                <a:solidFill>
                  <a:srgbClr val="0070C0"/>
                </a:solidFill>
                <a:latin typeface="Times New Roman" panose="02020603050405020304" pitchFamily="18" charset="0"/>
                <a:cs typeface="Times New Roman" panose="02020603050405020304" pitchFamily="18" charset="0"/>
              </a:rPr>
              <a:t>che</a:t>
            </a:r>
            <a:r>
              <a:rPr lang="fr-FR" sz="2400" dirty="0">
                <a:solidFill>
                  <a:srgbClr val="0070C0"/>
                </a:solidFill>
                <a:latin typeface="Times New Roman" panose="02020603050405020304" pitchFamily="18" charset="0"/>
                <a:cs typeface="Times New Roman" panose="02020603050405020304" pitchFamily="18" charset="0"/>
              </a:rPr>
              <a:t> </a:t>
            </a:r>
            <a:r>
              <a:rPr lang="fr-FR" sz="2400" dirty="0" err="1">
                <a:solidFill>
                  <a:srgbClr val="0070C0"/>
                </a:solidFill>
                <a:latin typeface="Times New Roman" panose="02020603050405020304" pitchFamily="18" charset="0"/>
                <a:cs typeface="Times New Roman" panose="02020603050405020304" pitchFamily="18" charset="0"/>
              </a:rPr>
              <a:t>servirebbe</a:t>
            </a:r>
            <a:r>
              <a:rPr lang="fr-FR" sz="2400" dirty="0">
                <a:solidFill>
                  <a:srgbClr val="0070C0"/>
                </a:solidFill>
                <a:latin typeface="Times New Roman" panose="02020603050405020304" pitchFamily="18" charset="0"/>
                <a:cs typeface="Times New Roman" panose="02020603050405020304" pitchFamily="18" charset="0"/>
              </a:rPr>
              <a:t> </a:t>
            </a:r>
            <a:r>
              <a:rPr lang="fr-FR" sz="2400" b="1" dirty="0" err="1">
                <a:solidFill>
                  <a:srgbClr val="0070C0"/>
                </a:solidFill>
                <a:latin typeface="Times New Roman" panose="02020603050405020304" pitchFamily="18" charset="0"/>
                <a:cs typeface="Times New Roman" panose="02020603050405020304" pitchFamily="18" charset="0"/>
              </a:rPr>
              <a:t>poi</a:t>
            </a:r>
            <a:r>
              <a:rPr lang="fr-FR" sz="2400" dirty="0">
                <a:solidFill>
                  <a:srgbClr val="0070C0"/>
                </a:solidFill>
                <a:latin typeface="Times New Roman" panose="02020603050405020304" pitchFamily="18" charset="0"/>
                <a:cs typeface="Times New Roman" panose="02020603050405020304" pitchFamily="18" charset="0"/>
              </a:rPr>
              <a:t> di base per </a:t>
            </a:r>
            <a:r>
              <a:rPr lang="fr-FR" sz="2400" b="1" dirty="0">
                <a:solidFill>
                  <a:srgbClr val="0070C0"/>
                </a:solidFill>
                <a:latin typeface="Times New Roman" panose="02020603050405020304" pitchFamily="18" charset="0"/>
                <a:cs typeface="Times New Roman" panose="02020603050405020304" pitchFamily="18" charset="0"/>
              </a:rPr>
              <a:t>dei </a:t>
            </a:r>
            <a:r>
              <a:rPr lang="fr-FR" sz="2400" b="1" dirty="0" err="1">
                <a:solidFill>
                  <a:srgbClr val="0070C0"/>
                </a:solidFill>
                <a:latin typeface="Times New Roman" panose="02020603050405020304" pitchFamily="18" charset="0"/>
                <a:cs typeface="Times New Roman" panose="02020603050405020304" pitchFamily="18" charset="0"/>
              </a:rPr>
              <a:t>negoziati</a:t>
            </a:r>
            <a:r>
              <a:rPr lang="fr-FR" sz="2400" dirty="0">
                <a:solidFill>
                  <a:srgbClr val="0070C0"/>
                </a:solidFill>
                <a:latin typeface="Times New Roman" panose="02020603050405020304" pitchFamily="18" charset="0"/>
                <a:cs typeface="Times New Roman" panose="02020603050405020304" pitchFamily="18" charset="0"/>
              </a:rPr>
              <a:t> </a:t>
            </a:r>
            <a:r>
              <a:rPr lang="fr-FR" sz="2400" b="1" dirty="0" err="1">
                <a:solidFill>
                  <a:srgbClr val="0070C0"/>
                </a:solidFill>
                <a:latin typeface="Times New Roman" panose="02020603050405020304" pitchFamily="18" charset="0"/>
                <a:cs typeface="Times New Roman" panose="02020603050405020304" pitchFamily="18" charset="0"/>
              </a:rPr>
              <a:t>tra</a:t>
            </a:r>
            <a:r>
              <a:rPr lang="fr-FR" sz="2400" b="1" dirty="0">
                <a:solidFill>
                  <a:srgbClr val="0070C0"/>
                </a:solidFill>
                <a:latin typeface="Times New Roman" panose="02020603050405020304" pitchFamily="18" charset="0"/>
                <a:cs typeface="Times New Roman" panose="02020603050405020304" pitchFamily="18" charset="0"/>
              </a:rPr>
              <a:t> i 9 </a:t>
            </a:r>
            <a:r>
              <a:rPr lang="fr-FR" sz="2400" b="1" dirty="0" err="1">
                <a:solidFill>
                  <a:srgbClr val="0070C0"/>
                </a:solidFill>
                <a:latin typeface="Times New Roman" panose="02020603050405020304" pitchFamily="18" charset="0"/>
                <a:cs typeface="Times New Roman" panose="02020603050405020304" pitchFamily="18" charset="0"/>
              </a:rPr>
              <a:t>Stati</a:t>
            </a:r>
            <a:r>
              <a:rPr lang="fr-FR" sz="2400" b="1" dirty="0">
                <a:solidFill>
                  <a:srgbClr val="0070C0"/>
                </a:solidFill>
                <a:latin typeface="Times New Roman" panose="02020603050405020304" pitchFamily="18" charset="0"/>
                <a:cs typeface="Times New Roman" panose="02020603050405020304" pitchFamily="18" charset="0"/>
              </a:rPr>
              <a:t> </a:t>
            </a:r>
            <a:r>
              <a:rPr lang="fr-FR" sz="2400" b="1" dirty="0" err="1">
                <a:solidFill>
                  <a:srgbClr val="0070C0"/>
                </a:solidFill>
                <a:latin typeface="Times New Roman" panose="02020603050405020304" pitchFamily="18" charset="0"/>
                <a:cs typeface="Times New Roman" panose="02020603050405020304" pitchFamily="18" charset="0"/>
              </a:rPr>
              <a:t>nucleari</a:t>
            </a:r>
            <a:r>
              <a:rPr lang="fr-FR" sz="2400" b="1" dirty="0">
                <a:solidFill>
                  <a:srgbClr val="0070C0"/>
                </a:solidFill>
                <a:latin typeface="Times New Roman" panose="02020603050405020304" pitchFamily="18" charset="0"/>
                <a:cs typeface="Times New Roman" panose="02020603050405020304" pitchFamily="18" charset="0"/>
              </a:rPr>
              <a:t> </a:t>
            </a:r>
            <a:r>
              <a:rPr lang="fr-FR" sz="2400" b="1" dirty="0" err="1">
                <a:solidFill>
                  <a:srgbClr val="0070C0"/>
                </a:solidFill>
                <a:latin typeface="Times New Roman" panose="02020603050405020304" pitchFamily="18" charset="0"/>
                <a:cs typeface="Times New Roman" panose="02020603050405020304" pitchFamily="18" charset="0"/>
              </a:rPr>
              <a:t>ed</a:t>
            </a:r>
            <a:r>
              <a:rPr lang="fr-FR" sz="2400" b="1" dirty="0">
                <a:solidFill>
                  <a:srgbClr val="0070C0"/>
                </a:solidFill>
                <a:latin typeface="Times New Roman" panose="02020603050405020304" pitchFamily="18" charset="0"/>
                <a:cs typeface="Times New Roman" panose="02020603050405020304" pitchFamily="18" charset="0"/>
              </a:rPr>
              <a:t> i </a:t>
            </a:r>
            <a:r>
              <a:rPr lang="fr-FR" sz="2400" b="1" dirty="0" err="1">
                <a:solidFill>
                  <a:srgbClr val="0070C0"/>
                </a:solidFill>
                <a:latin typeface="Times New Roman" panose="02020603050405020304" pitchFamily="18" charset="0"/>
                <a:cs typeface="Times New Roman" panose="02020603050405020304" pitchFamily="18" charset="0"/>
              </a:rPr>
              <a:t>loro</a:t>
            </a:r>
            <a:r>
              <a:rPr lang="fr-FR" sz="2400" b="1" dirty="0">
                <a:solidFill>
                  <a:srgbClr val="0070C0"/>
                </a:solidFill>
                <a:latin typeface="Times New Roman" panose="02020603050405020304" pitchFamily="18" charset="0"/>
                <a:cs typeface="Times New Roman" panose="02020603050405020304" pitchFamily="18" charset="0"/>
              </a:rPr>
              <a:t> </a:t>
            </a:r>
            <a:r>
              <a:rPr lang="fr-FR" sz="2400" b="1" dirty="0" err="1">
                <a:solidFill>
                  <a:srgbClr val="0070C0"/>
                </a:solidFill>
                <a:latin typeface="Times New Roman" panose="02020603050405020304" pitchFamily="18" charset="0"/>
                <a:cs typeface="Times New Roman" panose="02020603050405020304" pitchFamily="18" charset="0"/>
              </a:rPr>
              <a:t>alleati</a:t>
            </a:r>
            <a:r>
              <a:rPr lang="fr-FR" sz="2400" b="1" dirty="0">
                <a:solidFill>
                  <a:srgbClr val="0070C0"/>
                </a:solidFill>
                <a:latin typeface="Times New Roman" panose="02020603050405020304" pitchFamily="18" charset="0"/>
                <a:cs typeface="Times New Roman" panose="02020603050405020304" pitchFamily="18" charset="0"/>
              </a:rPr>
              <a:t>.</a:t>
            </a:r>
          </a:p>
          <a:p>
            <a:pPr marL="0" indent="0">
              <a:buNone/>
            </a:pPr>
            <a:endParaRPr lang="it-IT" dirty="0"/>
          </a:p>
        </p:txBody>
      </p:sp>
      <p:sp>
        <p:nvSpPr>
          <p:cNvPr id="4" name="Espace réservé du numéro de diapositive 3">
            <a:extLst>
              <a:ext uri="{FF2B5EF4-FFF2-40B4-BE49-F238E27FC236}">
                <a16:creationId xmlns:a16="http://schemas.microsoft.com/office/drawing/2014/main" id="{898FCCA1-34A0-CD4D-B684-925092859242}"/>
              </a:ext>
            </a:extLst>
          </p:cNvPr>
          <p:cNvSpPr>
            <a:spLocks noGrp="1"/>
          </p:cNvSpPr>
          <p:nvPr>
            <p:ph type="sldNum" sz="quarter" idx="12"/>
          </p:nvPr>
        </p:nvSpPr>
        <p:spPr/>
        <p:txBody>
          <a:bodyPr/>
          <a:lstStyle/>
          <a:p>
            <a:fld id="{473DAE95-8382-BB4F-AA56-DD5979AB0BAB}" type="slidenum">
              <a:rPr lang="fr-FR" smtClean="0"/>
              <a:t>21</a:t>
            </a:fld>
            <a:endParaRPr lang="fr-FR"/>
          </a:p>
        </p:txBody>
      </p:sp>
    </p:spTree>
    <p:extLst>
      <p:ext uri="{BB962C8B-B14F-4D97-AF65-F5344CB8AC3E}">
        <p14:creationId xmlns:p14="http://schemas.microsoft.com/office/powerpoint/2010/main" val="2517701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44F1149-FB11-D14F-8176-8088E4C86A8C}"/>
              </a:ext>
            </a:extLst>
          </p:cNvPr>
          <p:cNvSpPr>
            <a:spLocks noGrp="1"/>
          </p:cNvSpPr>
          <p:nvPr>
            <p:ph idx="1"/>
          </p:nvPr>
        </p:nvSpPr>
        <p:spPr>
          <a:xfrm>
            <a:off x="838200" y="282388"/>
            <a:ext cx="10515600" cy="5894575"/>
          </a:xfrm>
        </p:spPr>
        <p:txBody>
          <a:bodyPr/>
          <a:lstStyle/>
          <a:p>
            <a:pPr marL="0" indent="0">
              <a:buNone/>
            </a:pPr>
            <a:endParaRPr lang="it-IT" dirty="0"/>
          </a:p>
          <a:p>
            <a:pPr marL="0" indent="0">
              <a:buNone/>
            </a:pPr>
            <a:endParaRPr lang="it-IT" dirty="0"/>
          </a:p>
          <a:p>
            <a:pPr marL="0" indent="0">
              <a:buNone/>
            </a:pPr>
            <a:endParaRPr lang="it-IT" dirty="0"/>
          </a:p>
          <a:p>
            <a:pPr marL="0" indent="0">
              <a:buNone/>
            </a:pPr>
            <a:endParaRPr lang="it-IT" dirty="0"/>
          </a:p>
          <a:p>
            <a:pPr marL="0" indent="0" algn="ctr">
              <a:buNone/>
            </a:pPr>
            <a:r>
              <a:rPr lang="it-IT" sz="4400" dirty="0">
                <a:latin typeface="Times New Roman" panose="02020603050405020304" pitchFamily="18" charset="0"/>
                <a:cs typeface="Times New Roman" panose="02020603050405020304" pitchFamily="18" charset="0"/>
              </a:rPr>
              <a:t>BACK UP</a:t>
            </a:r>
          </a:p>
        </p:txBody>
      </p:sp>
      <p:sp>
        <p:nvSpPr>
          <p:cNvPr id="4" name="Espace réservé du numéro de diapositive 3">
            <a:extLst>
              <a:ext uri="{FF2B5EF4-FFF2-40B4-BE49-F238E27FC236}">
                <a16:creationId xmlns:a16="http://schemas.microsoft.com/office/drawing/2014/main" id="{8444AD84-4CFA-8C49-9984-B1BFBE0F5A60}"/>
              </a:ext>
            </a:extLst>
          </p:cNvPr>
          <p:cNvSpPr>
            <a:spLocks noGrp="1"/>
          </p:cNvSpPr>
          <p:nvPr>
            <p:ph type="sldNum" sz="quarter" idx="12"/>
          </p:nvPr>
        </p:nvSpPr>
        <p:spPr/>
        <p:txBody>
          <a:bodyPr/>
          <a:lstStyle/>
          <a:p>
            <a:fld id="{473DAE95-8382-BB4F-AA56-DD5979AB0BAB}" type="slidenum">
              <a:rPr lang="fr-FR" smtClean="0"/>
              <a:t>22</a:t>
            </a:fld>
            <a:endParaRPr lang="fr-FR"/>
          </a:p>
        </p:txBody>
      </p:sp>
    </p:spTree>
    <p:extLst>
      <p:ext uri="{BB962C8B-B14F-4D97-AF65-F5344CB8AC3E}">
        <p14:creationId xmlns:p14="http://schemas.microsoft.com/office/powerpoint/2010/main" val="112132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759FE0AB-9F31-3B45-8D9C-EE3A90DAD1D7}"/>
              </a:ext>
            </a:extLst>
          </p:cNvPr>
          <p:cNvSpPr>
            <a:spLocks noGrp="1"/>
          </p:cNvSpPr>
          <p:nvPr>
            <p:ph type="sldNum" sz="quarter" idx="12"/>
          </p:nvPr>
        </p:nvSpPr>
        <p:spPr/>
        <p:txBody>
          <a:bodyPr/>
          <a:lstStyle/>
          <a:p>
            <a:fld id="{473DAE95-8382-BB4F-AA56-DD5979AB0BAB}" type="slidenum">
              <a:rPr lang="fr-FR" smtClean="0"/>
              <a:t>23</a:t>
            </a:fld>
            <a:endParaRPr lang="fr-FR"/>
          </a:p>
        </p:txBody>
      </p:sp>
      <p:sp>
        <p:nvSpPr>
          <p:cNvPr id="5" name="Rectangle 4">
            <a:extLst>
              <a:ext uri="{FF2B5EF4-FFF2-40B4-BE49-F238E27FC236}">
                <a16:creationId xmlns:a16="http://schemas.microsoft.com/office/drawing/2014/main" id="{2111650B-43DB-7E49-844C-76C28D94F966}"/>
              </a:ext>
            </a:extLst>
          </p:cNvPr>
          <p:cNvSpPr/>
          <p:nvPr/>
        </p:nvSpPr>
        <p:spPr>
          <a:xfrm>
            <a:off x="568037" y="328468"/>
            <a:ext cx="10785763" cy="10156627"/>
          </a:xfrm>
          <a:prstGeom prst="rect">
            <a:avLst/>
          </a:prstGeom>
        </p:spPr>
        <p:txBody>
          <a:bodyPr wrap="square">
            <a:spAutoFit/>
          </a:bodyPr>
          <a:lstStyle/>
          <a:p>
            <a:pPr algn="ctr"/>
            <a:r>
              <a:rPr lang="it-IT" sz="2400" dirty="0">
                <a:solidFill>
                  <a:srgbClr val="0070C0"/>
                </a:solidFill>
                <a:latin typeface="Times New Roman" panose="02020603050405020304" pitchFamily="18" charset="0"/>
                <a:cs typeface="Times New Roman" panose="02020603050405020304" pitchFamily="18" charset="0"/>
              </a:rPr>
              <a:t>Dalla </a:t>
            </a:r>
            <a:r>
              <a:rPr lang="it-IT" sz="2400" b="1" i="1" dirty="0">
                <a:solidFill>
                  <a:srgbClr val="0070C0"/>
                </a:solidFill>
                <a:latin typeface="Times New Roman" panose="02020603050405020304" pitchFamily="18" charset="0"/>
                <a:cs typeface="Times New Roman" panose="02020603050405020304" pitchFamily="18" charset="0"/>
              </a:rPr>
              <a:t>Terrestrità </a:t>
            </a:r>
            <a:r>
              <a:rPr lang="it-IT" sz="2400" dirty="0">
                <a:solidFill>
                  <a:srgbClr val="0070C0"/>
                </a:solidFill>
                <a:latin typeface="Times New Roman" panose="02020603050405020304" pitchFamily="18" charset="0"/>
                <a:cs typeface="Times New Roman" panose="02020603050405020304" pitchFamily="18" charset="0"/>
              </a:rPr>
              <a:t>alla </a:t>
            </a:r>
            <a:r>
              <a:rPr lang="it-IT" sz="2400" b="1" i="1" dirty="0">
                <a:solidFill>
                  <a:srgbClr val="0070C0"/>
                </a:solidFill>
                <a:latin typeface="Times New Roman" panose="02020603050405020304" pitchFamily="18" charset="0"/>
                <a:cs typeface="Times New Roman" panose="02020603050405020304" pitchFamily="18" charset="0"/>
              </a:rPr>
              <a:t>Cosmicità</a:t>
            </a:r>
          </a:p>
          <a:p>
            <a:endParaRPr lang="it-IT" sz="1400" dirty="0"/>
          </a:p>
          <a:p>
            <a:pPr algn="just"/>
            <a:r>
              <a:rPr lang="it-IT" sz="1400" dirty="0">
                <a:latin typeface="Times New Roman" panose="02020603050405020304" pitchFamily="18" charset="0"/>
                <a:cs typeface="Times New Roman" panose="02020603050405020304" pitchFamily="18" charset="0"/>
              </a:rPr>
              <a:t>L'esistenza e la storia dell'Uomo sono strettamente intrecciate non solo con quelle della </a:t>
            </a:r>
            <a:r>
              <a:rPr lang="it-IT" sz="1400" b="1" dirty="0">
                <a:solidFill>
                  <a:srgbClr val="0070C0"/>
                </a:solidFill>
                <a:latin typeface="Times New Roman" panose="02020603050405020304" pitchFamily="18" charset="0"/>
                <a:cs typeface="Times New Roman" panose="02020603050405020304" pitchFamily="18" charset="0"/>
              </a:rPr>
              <a:t>Terra</a:t>
            </a:r>
            <a:r>
              <a:rPr lang="it-IT" sz="1400" dirty="0">
                <a:latin typeface="Times New Roman" panose="02020603050405020304" pitchFamily="18" charset="0"/>
                <a:cs typeface="Times New Roman" panose="02020603050405020304" pitchFamily="18" charset="0"/>
              </a:rPr>
              <a:t>, ma anche, più globalmente, con quella dell</a:t>
            </a:r>
            <a:r>
              <a:rPr lang="it-IT" sz="1400" b="1" dirty="0">
                <a:solidFill>
                  <a:srgbClr val="0070C0"/>
                </a:solidFill>
                <a:latin typeface="Times New Roman" panose="02020603050405020304" pitchFamily="18" charset="0"/>
                <a:cs typeface="Times New Roman" panose="02020603050405020304" pitchFamily="18" charset="0"/>
              </a:rPr>
              <a:t>’Universo</a:t>
            </a:r>
            <a:r>
              <a:rPr lang="it-IT" sz="1400" dirty="0">
                <a:latin typeface="Times New Roman" panose="02020603050405020304" pitchFamily="18" charset="0"/>
                <a:cs typeface="Times New Roman" panose="02020603050405020304" pitchFamily="18" charset="0"/>
              </a:rPr>
              <a:t>.</a:t>
            </a:r>
          </a:p>
          <a:p>
            <a:pPr algn="just"/>
            <a:endParaRPr lang="it-IT" sz="1400" dirty="0">
              <a:latin typeface="Times New Roman" panose="02020603050405020304" pitchFamily="18" charset="0"/>
              <a:cs typeface="Times New Roman" panose="02020603050405020304" pitchFamily="18" charset="0"/>
            </a:endParaRPr>
          </a:p>
          <a:p>
            <a:pPr algn="just"/>
            <a:r>
              <a:rPr lang="it-IT" sz="1400" dirty="0">
                <a:latin typeface="Times New Roman" panose="02020603050405020304" pitchFamily="18" charset="0"/>
                <a:cs typeface="Times New Roman" panose="02020603050405020304" pitchFamily="18" charset="0"/>
              </a:rPr>
              <a:t>Sono in effetti delle particelle elementari che formano il nostro corpo e l'intero ambiente terrestre (animali, piante e materia inerte), nonché tutte le stelle, i pianeti, i meteoriti, le comete e le polveri nell'Universo . Si tratta dei quark (i costituenti di protoni e neutroni) e degli elettroni, che si sono formati immediatamente dopo il "big bang", circa 13,8 miliardi di anni fa.</a:t>
            </a:r>
            <a:endParaRPr lang="fr-FR" sz="1400" dirty="0">
              <a:latin typeface="Times New Roman" panose="02020603050405020304" pitchFamily="18" charset="0"/>
              <a:cs typeface="Times New Roman" panose="02020603050405020304" pitchFamily="18" charset="0"/>
            </a:endParaRPr>
          </a:p>
          <a:p>
            <a:pPr algn="just"/>
            <a:r>
              <a:rPr lang="it-IT" sz="1400" dirty="0">
                <a:latin typeface="Times New Roman" panose="02020603050405020304" pitchFamily="18" charset="0"/>
                <a:cs typeface="Times New Roman" panose="02020603050405020304" pitchFamily="18" charset="0"/>
              </a:rPr>
              <a:t>Quando leggiamo nel Libro della Genesi (</a:t>
            </a:r>
            <a:r>
              <a:rPr lang="it-IT" sz="1400" dirty="0" err="1">
                <a:latin typeface="Times New Roman" panose="02020603050405020304" pitchFamily="18" charset="0"/>
                <a:cs typeface="Times New Roman" panose="02020603050405020304" pitchFamily="18" charset="0"/>
              </a:rPr>
              <a:t>Gn</a:t>
            </a:r>
            <a:r>
              <a:rPr lang="it-IT" sz="1400" dirty="0">
                <a:latin typeface="Times New Roman" panose="02020603050405020304" pitchFamily="18" charset="0"/>
                <a:cs typeface="Times New Roman" panose="02020603050405020304" pitchFamily="18" charset="0"/>
              </a:rPr>
              <a:t> 3,19) : “</a:t>
            </a:r>
            <a:r>
              <a:rPr lang="it-IT" sz="1400" i="1" dirty="0">
                <a:latin typeface="Times New Roman" panose="02020603050405020304" pitchFamily="18" charset="0"/>
                <a:cs typeface="Times New Roman" panose="02020603050405020304" pitchFamily="18" charset="0"/>
              </a:rPr>
              <a:t>Ricordati uomo che sei polvere ... </a:t>
            </a:r>
            <a:r>
              <a:rPr lang="it-IT" sz="1400" dirty="0">
                <a:latin typeface="Times New Roman" panose="02020603050405020304" pitchFamily="18" charset="0"/>
                <a:cs typeface="Times New Roman" panose="02020603050405020304" pitchFamily="18" charset="0"/>
              </a:rPr>
              <a:t>", possiamo commentare: sì," </a:t>
            </a:r>
            <a:r>
              <a:rPr lang="it-IT" sz="1400" i="1" dirty="0">
                <a:latin typeface="Times New Roman" panose="02020603050405020304" pitchFamily="18" charset="0"/>
                <a:cs typeface="Times New Roman" panose="02020603050405020304" pitchFamily="18" charset="0"/>
              </a:rPr>
              <a:t>polvere </a:t>
            </a:r>
            <a:r>
              <a:rPr lang="it-IT" sz="1400" dirty="0">
                <a:latin typeface="Times New Roman" panose="02020603050405020304" pitchFamily="18" charset="0"/>
                <a:cs typeface="Times New Roman" panose="02020603050405020304" pitchFamily="18" charset="0"/>
              </a:rPr>
              <a:t>", ma </a:t>
            </a:r>
            <a:r>
              <a:rPr lang="it-IT" sz="1400" b="1" dirty="0">
                <a:latin typeface="Times New Roman" panose="02020603050405020304" pitchFamily="18" charset="0"/>
                <a:cs typeface="Times New Roman" panose="02020603050405020304" pitchFamily="18" charset="0"/>
              </a:rPr>
              <a:t>"polvere di stelle "!</a:t>
            </a:r>
          </a:p>
          <a:p>
            <a:pPr algn="just"/>
            <a:r>
              <a:rPr lang="it-IT" sz="1400" dirty="0">
                <a:latin typeface="Times New Roman" panose="02020603050405020304" pitchFamily="18" charset="0"/>
                <a:cs typeface="Times New Roman" panose="02020603050405020304" pitchFamily="18" charset="0"/>
              </a:rPr>
              <a:t>In effetti, nel seguito, e già durante i 9 miliardi di anni che precedettero la formazione del sistema solare, i protoni e i neutroni si sono aggregati </a:t>
            </a:r>
            <a:r>
              <a:rPr lang="it-IT" sz="1400" b="1" dirty="0">
                <a:latin typeface="Times New Roman" panose="02020603050405020304" pitchFamily="18" charset="0"/>
                <a:cs typeface="Times New Roman" panose="02020603050405020304" pitchFamily="18" charset="0"/>
              </a:rPr>
              <a:t>nel cuore delle stelle</a:t>
            </a:r>
            <a:r>
              <a:rPr lang="it-IT" sz="1400" dirty="0">
                <a:latin typeface="Times New Roman" panose="02020603050405020304" pitchFamily="18" charset="0"/>
                <a:cs typeface="Times New Roman" panose="02020603050405020304" pitchFamily="18" charset="0"/>
              </a:rPr>
              <a:t>, una parte delle quali più massive del Sole (in particolare le ‘Supernove’), per formare i diversi nuclei atomici, a partire da quello dell'idrogeno, tra i quali l’elio, il carbonio, l’azoto, l’ossigeno, il neon, il sodio, il magnesio, l’alluminio, il silicio, il fosforo, il potassio, il calcio, il ferro, il cobalto, il nichel, lo zinco, lo stagno, l’iodio, il platino, l’oro, il mercurio, il piombo, il radon, il radio, il torio, l’uranio, il plutonio, ecc. Questi nuclei, accoppiati poi agli elettroni, hanno formato gli atomi corrispondenti.</a:t>
            </a:r>
            <a:endParaRPr lang="fr-FR" sz="1400" dirty="0">
              <a:latin typeface="Times New Roman" panose="02020603050405020304" pitchFamily="18" charset="0"/>
              <a:cs typeface="Times New Roman" panose="02020603050405020304" pitchFamily="18" charset="0"/>
            </a:endParaRPr>
          </a:p>
          <a:p>
            <a:pPr algn="just"/>
            <a:endParaRPr lang="it-IT" sz="1400" dirty="0">
              <a:latin typeface="Times New Roman" panose="02020603050405020304" pitchFamily="18" charset="0"/>
              <a:cs typeface="Times New Roman" panose="02020603050405020304" pitchFamily="18" charset="0"/>
            </a:endParaRPr>
          </a:p>
          <a:p>
            <a:pPr algn="just"/>
            <a:r>
              <a:rPr lang="it-IT" sz="1400" dirty="0">
                <a:latin typeface="Times New Roman" panose="02020603050405020304" pitchFamily="18" charset="0"/>
                <a:cs typeface="Times New Roman" panose="02020603050405020304" pitchFamily="18" charset="0"/>
              </a:rPr>
              <a:t>E’ durante l’implosione-esplosione delle Supernove, alla fine della loro "vita", che i nuclei degli elementi più pesanti del Ferro hanno potuto formarsi e che tutto un insieme di atomi dello strato esterno fu espulso e disperso sotto forma di polveri (i "resti" delle </a:t>
            </a:r>
            <a:r>
              <a:rPr lang="it-IT" sz="1400" dirty="0" err="1">
                <a:latin typeface="Times New Roman" panose="02020603050405020304" pitchFamily="18" charset="0"/>
                <a:cs typeface="Times New Roman" panose="02020603050405020304" pitchFamily="18" charset="0"/>
              </a:rPr>
              <a:t>Supernovae</a:t>
            </a:r>
            <a:r>
              <a:rPr lang="it-IT"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Sono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queste</a:t>
            </a:r>
            <a:r>
              <a:rPr lang="en-US" sz="1400"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polveri</a:t>
            </a:r>
            <a:r>
              <a:rPr lang="en-US" sz="1400" b="1" dirty="0">
                <a:latin typeface="Times New Roman" panose="02020603050405020304" pitchFamily="18" charset="0"/>
                <a:cs typeface="Times New Roman" panose="02020603050405020304" pitchFamily="18" charset="0"/>
              </a:rPr>
              <a:t> di </a:t>
            </a:r>
            <a:r>
              <a:rPr lang="en-US" sz="1400" b="1" dirty="0" err="1">
                <a:latin typeface="Times New Roman" panose="02020603050405020304" pitchFamily="18" charset="0"/>
                <a:cs typeface="Times New Roman" panose="02020603050405020304" pitchFamily="18" charset="0"/>
              </a:rPr>
              <a:t>stelle</a:t>
            </a:r>
            <a:r>
              <a:rPr lang="en-US" sz="1400" b="1"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che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hanno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gradualmente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formato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pianeti</a:t>
            </a:r>
            <a:r>
              <a:rPr lang="en-US" sz="1400" dirty="0">
                <a:latin typeface="Times New Roman" panose="02020603050405020304" pitchFamily="18" charset="0"/>
                <a:cs typeface="Times New Roman" panose="02020603050405020304" pitchFamily="18" charset="0"/>
              </a:rPr>
              <a:t>. E’ </a:t>
            </a:r>
            <a:r>
              <a:rPr lang="en-US" sz="1400" dirty="0" err="1">
                <a:latin typeface="Times New Roman" panose="02020603050405020304" pitchFamily="18" charset="0"/>
                <a:cs typeface="Times New Roman" panose="02020603050405020304" pitchFamily="18" charset="0"/>
              </a:rPr>
              <a:t>questo</a:t>
            </a:r>
            <a:r>
              <a:rPr lang="en-US" sz="1400" dirty="0">
                <a:latin typeface="Times New Roman" panose="02020603050405020304" pitchFamily="18" charset="0"/>
                <a:cs typeface="Times New Roman" panose="02020603050405020304" pitchFamily="18" charset="0"/>
              </a:rPr>
              <a:t> in </a:t>
            </a:r>
            <a:r>
              <a:rPr lang="en-US" sz="1400" dirty="0" err="1">
                <a:latin typeface="Times New Roman" panose="02020603050405020304" pitchFamily="18" charset="0"/>
                <a:cs typeface="Times New Roman" panose="02020603050405020304" pitchFamily="18" charset="0"/>
              </a:rPr>
              <a:t>particolare</a:t>
            </a:r>
            <a:r>
              <a:rPr lang="en-US" sz="1400" dirty="0">
                <a:latin typeface="Times New Roman" panose="02020603050405020304" pitchFamily="18" charset="0"/>
                <a:cs typeface="Times New Roman" panose="02020603050405020304" pitchFamily="18" charset="0"/>
              </a:rPr>
              <a:t> </a:t>
            </a:r>
            <a:r>
              <a:rPr lang="it-IT" sz="1400" dirty="0">
                <a:latin typeface="Times New Roman" panose="02020603050405020304" pitchFamily="18" charset="0"/>
                <a:cs typeface="Times New Roman" panose="02020603050405020304" pitchFamily="18" charset="0"/>
              </a:rPr>
              <a:t>il caso del sistema solare, e quindi della Terra con la sua atmosfera e tutto ciò che essa contiene, inclusa ... la vita, che è iniziata circa 4 miliardi di anni fa e che si è sviluppata dai virus ed i batteri sino all’ ’homo sapiens'. Pertanto, il nostro corpo è composto da almeno sessanta elementi della Tavola di </a:t>
            </a:r>
            <a:r>
              <a:rPr lang="it-IT" sz="1400" dirty="0" err="1">
                <a:latin typeface="Times New Roman" panose="02020603050405020304" pitchFamily="18" charset="0"/>
                <a:cs typeface="Times New Roman" panose="02020603050405020304" pitchFamily="18" charset="0"/>
              </a:rPr>
              <a:t>Mendeleïev</a:t>
            </a:r>
            <a:r>
              <a:rPr lang="it-IT" sz="1400" dirty="0">
                <a:latin typeface="Times New Roman" panose="02020603050405020304" pitchFamily="18" charset="0"/>
                <a:cs typeface="Times New Roman" panose="02020603050405020304" pitchFamily="18" charset="0"/>
              </a:rPr>
              <a:t>.</a:t>
            </a:r>
            <a:endParaRPr lang="fr-FR" sz="1400" dirty="0">
              <a:latin typeface="Times New Roman" panose="02020603050405020304" pitchFamily="18" charset="0"/>
              <a:cs typeface="Times New Roman" panose="02020603050405020304" pitchFamily="18" charset="0"/>
            </a:endParaRPr>
          </a:p>
          <a:p>
            <a:pPr algn="just"/>
            <a:r>
              <a:rPr lang="it-IT" sz="1400" dirty="0">
                <a:latin typeface="Times New Roman" panose="02020603050405020304" pitchFamily="18" charset="0"/>
                <a:cs typeface="Times New Roman" panose="02020603050405020304" pitchFamily="18" charset="0"/>
              </a:rPr>
              <a:t>Tra questi elementi vi è, in particolare, l'oro (sì, dell'oro!), la cui quantità è di circa 0,2 milligrammi, il che fa complessivamente per l'Umanità attuale ≈ 1500 Kg (= 1 tonnellata e mezzo) d'oro! ".</a:t>
            </a:r>
            <a:endParaRPr lang="fr-FR" sz="1400" dirty="0">
              <a:latin typeface="Times New Roman" panose="02020603050405020304" pitchFamily="18" charset="0"/>
              <a:cs typeface="Times New Roman" panose="02020603050405020304" pitchFamily="18" charset="0"/>
            </a:endParaRPr>
          </a:p>
          <a:p>
            <a:pPr algn="just"/>
            <a:endParaRPr lang="it-IT" sz="1400" dirty="0">
              <a:latin typeface="Times New Roman" panose="02020603050405020304" pitchFamily="18" charset="0"/>
              <a:cs typeface="Times New Roman" panose="02020603050405020304" pitchFamily="18" charset="0"/>
            </a:endParaRPr>
          </a:p>
          <a:p>
            <a:pPr algn="just"/>
            <a:r>
              <a:rPr lang="it-IT" sz="1400" dirty="0">
                <a:latin typeface="Times New Roman" panose="02020603050405020304" pitchFamily="18" charset="0"/>
                <a:cs typeface="Times New Roman" panose="02020603050405020304" pitchFamily="18" charset="0"/>
              </a:rPr>
              <a:t>D'altra parte, non ci sarebbe vita sulla Terra se non ci fosse l'energia del Sole - la stella più vicina a noi - questo potente reattore a fusione termonucleare (</a:t>
            </a:r>
            <a:r>
              <a:rPr lang="it-IT" sz="1400" dirty="0" err="1">
                <a:latin typeface="Times New Roman" panose="02020603050405020304" pitchFamily="18" charset="0"/>
                <a:cs typeface="Times New Roman" panose="02020603050405020304" pitchFamily="18" charset="0"/>
              </a:rPr>
              <a:t>nucleosintesi</a:t>
            </a:r>
            <a:r>
              <a:rPr lang="it-IT" sz="1400" dirty="0">
                <a:latin typeface="Times New Roman" panose="02020603050405020304" pitchFamily="18" charset="0"/>
                <a:cs typeface="Times New Roman" panose="02020603050405020304" pitchFamily="18" charset="0"/>
              </a:rPr>
              <a:t>), situato ad una distanza "ottimale" di circa 150 milioni di km dalla Terra.</a:t>
            </a:r>
            <a:endParaRPr lang="fr-FR" sz="1400" dirty="0">
              <a:latin typeface="Times New Roman" panose="02020603050405020304" pitchFamily="18" charset="0"/>
              <a:cs typeface="Times New Roman" panose="02020603050405020304" pitchFamily="18" charset="0"/>
            </a:endParaRPr>
          </a:p>
          <a:p>
            <a:r>
              <a:rPr lang="fr-FR" sz="2000" dirty="0"/>
              <a:t> </a:t>
            </a:r>
          </a:p>
          <a:p>
            <a:endParaRPr lang="fr-FR" sz="2000" dirty="0"/>
          </a:p>
          <a:p>
            <a:endParaRPr lang="fr-FR" sz="2000" dirty="0"/>
          </a:p>
          <a:p>
            <a:endParaRPr lang="fr-FR" sz="2000" dirty="0"/>
          </a:p>
          <a:p>
            <a:endParaRPr lang="fr-FR" sz="2000" dirty="0"/>
          </a:p>
          <a:p>
            <a:endParaRPr lang="fr-FR" sz="2000" dirty="0"/>
          </a:p>
          <a:p>
            <a:endParaRPr lang="fr-FR" sz="2000" dirty="0"/>
          </a:p>
          <a:p>
            <a:endParaRPr lang="fr-FR" sz="2000" dirty="0"/>
          </a:p>
          <a:p>
            <a:endParaRPr lang="fr-FR" sz="2000" dirty="0"/>
          </a:p>
          <a:p>
            <a:endParaRPr lang="fr-FR" sz="2000" dirty="0"/>
          </a:p>
          <a:p>
            <a:endParaRPr lang="fr-FR" sz="2000" dirty="0"/>
          </a:p>
          <a:p>
            <a:endParaRPr lang="fr-FR" sz="2000" dirty="0"/>
          </a:p>
          <a:p>
            <a:endParaRPr lang="fr-FR" sz="2000" dirty="0"/>
          </a:p>
          <a:p>
            <a:endParaRPr lang="it-IT" sz="2000" dirty="0"/>
          </a:p>
        </p:txBody>
      </p:sp>
    </p:spTree>
    <p:extLst>
      <p:ext uri="{BB962C8B-B14F-4D97-AF65-F5344CB8AC3E}">
        <p14:creationId xmlns:p14="http://schemas.microsoft.com/office/powerpoint/2010/main" val="2493255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45701E1-35C2-EC46-99E4-46E1096D6D13}"/>
              </a:ext>
            </a:extLst>
          </p:cNvPr>
          <p:cNvSpPr>
            <a:spLocks noGrp="1"/>
          </p:cNvSpPr>
          <p:nvPr>
            <p:ph idx="1"/>
          </p:nvPr>
        </p:nvSpPr>
        <p:spPr>
          <a:xfrm>
            <a:off x="795337" y="389183"/>
            <a:ext cx="11001375" cy="5816355"/>
          </a:xfrm>
        </p:spPr>
        <p:txBody>
          <a:bodyPr>
            <a:normAutofit/>
          </a:bodyPr>
          <a:lstStyle/>
          <a:p>
            <a:pPr marL="0" indent="0">
              <a:buNone/>
            </a:pPr>
            <a:endParaRPr lang="it-IT" sz="2400" dirty="0">
              <a:latin typeface="Times New Roman" panose="02020603050405020304" pitchFamily="18" charset="0"/>
              <a:cs typeface="Times New Roman" panose="02020603050405020304" pitchFamily="18" charset="0"/>
            </a:endParaRPr>
          </a:p>
          <a:p>
            <a:pPr marL="0" indent="0" algn="ctr">
              <a:buNone/>
            </a:pPr>
            <a:r>
              <a:rPr lang="it-IT" b="1" dirty="0">
                <a:solidFill>
                  <a:srgbClr val="C00000"/>
                </a:solidFill>
                <a:latin typeface="Times New Roman" panose="02020603050405020304" pitchFamily="18" charset="0"/>
                <a:cs typeface="Times New Roman" panose="02020603050405020304" pitchFamily="18" charset="0"/>
              </a:rPr>
              <a:t>     L’emergenza nucleare militare</a:t>
            </a:r>
          </a:p>
          <a:p>
            <a:pPr marL="0" indent="0">
              <a:buNone/>
            </a:pPr>
            <a:r>
              <a:rPr lang="it-IT" sz="2400" dirty="0">
                <a:latin typeface="Times New Roman" panose="02020603050405020304" pitchFamily="18" charset="0"/>
                <a:cs typeface="Times New Roman" panose="02020603050405020304" pitchFamily="18" charset="0"/>
              </a:rPr>
              <a:t>… ma, prima di tutto, </a:t>
            </a:r>
            <a:r>
              <a:rPr lang="it-IT" sz="2400" b="1" dirty="0">
                <a:solidFill>
                  <a:srgbClr val="C00000"/>
                </a:solidFill>
                <a:latin typeface="Times New Roman" panose="02020603050405020304" pitchFamily="18" charset="0"/>
                <a:cs typeface="Times New Roman" panose="02020603050405020304" pitchFamily="18" charset="0"/>
              </a:rPr>
              <a:t>di che cosa stiamo parlando ?</a:t>
            </a:r>
            <a:endParaRPr lang="it-IT" sz="2400" dirty="0">
              <a:latin typeface="Times New Roman" panose="02020603050405020304" pitchFamily="18" charset="0"/>
              <a:cs typeface="Times New Roman" panose="02020603050405020304" pitchFamily="18" charset="0"/>
            </a:endParaRPr>
          </a:p>
          <a:p>
            <a:pPr marL="0" indent="0" algn="ctr">
              <a:buNone/>
            </a:pPr>
            <a:r>
              <a:rPr lang="it-IT" sz="2400" dirty="0">
                <a:latin typeface="Times New Roman" panose="02020603050405020304" pitchFamily="18" charset="0"/>
                <a:cs typeface="Times New Roman" panose="02020603050405020304" pitchFamily="18" charset="0"/>
              </a:rPr>
              <a:t>   </a:t>
            </a:r>
            <a:r>
              <a:rPr lang="it-IT" sz="2400" b="1" dirty="0">
                <a:solidFill>
                  <a:srgbClr val="C00000"/>
                </a:solidFill>
                <a:latin typeface="Times New Roman" panose="02020603050405020304" pitchFamily="18" charset="0"/>
                <a:cs typeface="Times New Roman" panose="02020603050405020304" pitchFamily="18" charset="0"/>
              </a:rPr>
              <a:t>di</a:t>
            </a:r>
            <a:r>
              <a:rPr lang="it-IT" sz="2400" dirty="0">
                <a:latin typeface="Times New Roman" panose="02020603050405020304" pitchFamily="18" charset="0"/>
                <a:cs typeface="Times New Roman" panose="02020603050405020304" pitchFamily="18" charset="0"/>
              </a:rPr>
              <a:t> </a:t>
            </a:r>
            <a:r>
              <a:rPr lang="it-IT" sz="2400" b="1" dirty="0">
                <a:solidFill>
                  <a:srgbClr val="C00000"/>
                </a:solidFill>
                <a:latin typeface="Times New Roman" panose="02020603050405020304" pitchFamily="18" charset="0"/>
                <a:cs typeface="Times New Roman" panose="02020603050405020304" pitchFamily="18" charset="0"/>
              </a:rPr>
              <a:t>14 000 bombe</a:t>
            </a:r>
            <a:r>
              <a:rPr lang="it-IT" sz="2400" dirty="0">
                <a:latin typeface="Times New Roman" panose="02020603050405020304" pitchFamily="18" charset="0"/>
                <a:cs typeface="Times New Roman" panose="02020603050405020304" pitchFamily="18" charset="0"/>
              </a:rPr>
              <a:t>, ciascuna, in media, </a:t>
            </a:r>
            <a:r>
              <a:rPr lang="it-IT" sz="2400" b="1" dirty="0">
                <a:solidFill>
                  <a:srgbClr val="C00000"/>
                </a:solidFill>
                <a:latin typeface="Times New Roman" panose="02020603050405020304" pitchFamily="18" charset="0"/>
                <a:cs typeface="Times New Roman" panose="02020603050405020304" pitchFamily="18" charset="0"/>
              </a:rPr>
              <a:t>30 volte </a:t>
            </a:r>
            <a:r>
              <a:rPr lang="it-IT" sz="2400" dirty="0">
                <a:latin typeface="Times New Roman" panose="02020603050405020304" pitchFamily="18" charset="0"/>
                <a:cs typeface="Times New Roman" panose="02020603050405020304" pitchFamily="18" charset="0"/>
              </a:rPr>
              <a:t>più potente di </a:t>
            </a:r>
            <a:r>
              <a:rPr lang="it-IT" sz="2400" b="1" dirty="0">
                <a:solidFill>
                  <a:srgbClr val="C00000"/>
                </a:solidFill>
                <a:latin typeface="Times New Roman" panose="02020603050405020304" pitchFamily="18" charset="0"/>
                <a:cs typeface="Times New Roman" panose="02020603050405020304" pitchFamily="18" charset="0"/>
              </a:rPr>
              <a:t>quella di Hiroshima</a:t>
            </a:r>
          </a:p>
          <a:p>
            <a:pPr marL="0" indent="0" algn="ctr">
              <a:buNone/>
            </a:pPr>
            <a:r>
              <a:rPr lang="it-IT" sz="2400" dirty="0">
                <a:latin typeface="Times New Roman" panose="02020603050405020304" pitchFamily="18" charset="0"/>
                <a:cs typeface="Times New Roman" panose="02020603050405020304" pitchFamily="18" charset="0"/>
              </a:rPr>
              <a:t>distribuite in 9 Paesi</a:t>
            </a:r>
            <a:r>
              <a:rPr lang="it-IT" sz="2400" b="1" baseline="30000" dirty="0">
                <a:latin typeface="Times New Roman" panose="02020603050405020304" pitchFamily="18" charset="0"/>
                <a:cs typeface="Times New Roman" panose="02020603050405020304" pitchFamily="18" charset="0"/>
              </a:rPr>
              <a:t>(*)</a:t>
            </a:r>
            <a:r>
              <a:rPr lang="it-IT" sz="2400" dirty="0">
                <a:latin typeface="Times New Roman" panose="02020603050405020304" pitchFamily="18" charset="0"/>
                <a:cs typeface="Times New Roman" panose="02020603050405020304" pitchFamily="18" charset="0"/>
              </a:rPr>
              <a:t> e delle quali  92% sono in possesso della Russia e degli USA</a:t>
            </a:r>
          </a:p>
          <a:p>
            <a:pPr marL="0" indent="0" algn="ctr">
              <a:buNone/>
            </a:pPr>
            <a:endParaRPr lang="it-IT" sz="2400" dirty="0">
              <a:latin typeface="Times New Roman" panose="02020603050405020304" pitchFamily="18" charset="0"/>
              <a:cs typeface="Times New Roman" panose="02020603050405020304" pitchFamily="18" charset="0"/>
            </a:endParaRPr>
          </a:p>
          <a:p>
            <a:pPr marL="0" indent="0" algn="ctr">
              <a:buNone/>
            </a:pPr>
            <a:r>
              <a:rPr lang="it-IT" dirty="0">
                <a:latin typeface="Times New Roman" panose="02020603050405020304" pitchFamily="18" charset="0"/>
                <a:cs typeface="Times New Roman" panose="02020603050405020304" pitchFamily="18" charset="0"/>
              </a:rPr>
              <a:t>           </a:t>
            </a:r>
            <a:r>
              <a:rPr lang="it-IT" b="1" dirty="0">
                <a:solidFill>
                  <a:srgbClr val="C00000"/>
                </a:solidFill>
                <a:latin typeface="Times New Roman" panose="02020603050405020304" pitchFamily="18" charset="0"/>
                <a:cs typeface="Times New Roman" panose="02020603050405020304" pitchFamily="18" charset="0"/>
              </a:rPr>
              <a:t>2 000</a:t>
            </a:r>
            <a:r>
              <a:rPr lang="it-IT" dirty="0">
                <a:latin typeface="Times New Roman" panose="02020603050405020304" pitchFamily="18" charset="0"/>
                <a:cs typeface="Times New Roman" panose="02020603050405020304" pitchFamily="18" charset="0"/>
              </a:rPr>
              <a:t> di queste bombe sono </a:t>
            </a:r>
            <a:r>
              <a:rPr lang="it-IT" b="1" dirty="0">
                <a:solidFill>
                  <a:srgbClr val="C00000"/>
                </a:solidFill>
                <a:latin typeface="Times New Roman" panose="02020603050405020304" pitchFamily="18" charset="0"/>
                <a:cs typeface="Times New Roman" panose="02020603050405020304" pitchFamily="18" charset="0"/>
              </a:rPr>
              <a:t>in stato di allerta permanente,</a:t>
            </a:r>
            <a:r>
              <a:rPr lang="it-IT" b="1" dirty="0">
                <a:latin typeface="Times New Roman" panose="02020603050405020304" pitchFamily="18" charset="0"/>
                <a:cs typeface="Times New Roman" panose="02020603050405020304" pitchFamily="18" charset="0"/>
              </a:rPr>
              <a:t> </a:t>
            </a:r>
          </a:p>
          <a:p>
            <a:pPr marL="0" indent="0" algn="ctr">
              <a:buNone/>
            </a:pPr>
            <a:r>
              <a:rPr lang="it-IT" b="1" dirty="0">
                <a:solidFill>
                  <a:srgbClr val="C00000"/>
                </a:solidFill>
                <a:latin typeface="Times New Roman" panose="02020603050405020304" pitchFamily="18" charset="0"/>
                <a:cs typeface="Times New Roman" panose="02020603050405020304" pitchFamily="18" charset="0"/>
              </a:rPr>
              <a:t>pronte ad essere lanciate</a:t>
            </a:r>
            <a:r>
              <a:rPr lang="it-IT" dirty="0">
                <a:latin typeface="Times New Roman" panose="02020603050405020304" pitchFamily="18" charset="0"/>
                <a:cs typeface="Times New Roman" panose="02020603050405020304" pitchFamily="18" charset="0"/>
              </a:rPr>
              <a:t>, per la maggior parte, </a:t>
            </a:r>
            <a:r>
              <a:rPr lang="it-IT" b="1" dirty="0">
                <a:solidFill>
                  <a:srgbClr val="C00000"/>
                </a:solidFill>
                <a:latin typeface="Times New Roman" panose="02020603050405020304" pitchFamily="18" charset="0"/>
                <a:cs typeface="Times New Roman" panose="02020603050405020304" pitchFamily="18" charset="0"/>
              </a:rPr>
              <a:t>in meno di 15 minuti</a:t>
            </a:r>
          </a:p>
          <a:p>
            <a:pPr marL="0" indent="0" algn="ctr">
              <a:buNone/>
            </a:pPr>
            <a:endParaRPr lang="it-IT" dirty="0">
              <a:latin typeface="Times New Roman" panose="02020603050405020304" pitchFamily="18" charset="0"/>
              <a:cs typeface="Times New Roman" panose="02020603050405020304" pitchFamily="18" charset="0"/>
            </a:endParaRPr>
          </a:p>
          <a:p>
            <a:pPr marL="0" indent="0" algn="ctr">
              <a:buNone/>
            </a:pPr>
            <a:r>
              <a:rPr lang="it-IT" dirty="0">
                <a:latin typeface="Times New Roman" panose="02020603050405020304" pitchFamily="18" charset="0"/>
                <a:cs typeface="Times New Roman" panose="02020603050405020304" pitchFamily="18" charset="0"/>
              </a:rPr>
              <a:t>e, ad un orizzonte non lontano, … dei «</a:t>
            </a:r>
            <a:r>
              <a:rPr lang="it-IT" b="1" dirty="0">
                <a:latin typeface="Times New Roman" panose="02020603050405020304" pitchFamily="18" charset="0"/>
                <a:cs typeface="Times New Roman" panose="02020603050405020304" pitchFamily="18" charset="0"/>
              </a:rPr>
              <a:t>mini-</a:t>
            </a:r>
            <a:r>
              <a:rPr lang="it-IT" b="1" dirty="0" err="1">
                <a:latin typeface="Times New Roman" panose="02020603050405020304" pitchFamily="18" charset="0"/>
                <a:cs typeface="Times New Roman" panose="02020603050405020304" pitchFamily="18" charset="0"/>
              </a:rPr>
              <a:t>nukes</a:t>
            </a:r>
            <a:r>
              <a:rPr lang="it-IT" dirty="0">
                <a:latin typeface="Times New Roman" panose="02020603050405020304" pitchFamily="18" charset="0"/>
                <a:cs typeface="Times New Roman" panose="02020603050405020304" pitchFamily="18" charset="0"/>
              </a:rPr>
              <a:t>»</a:t>
            </a:r>
          </a:p>
          <a:p>
            <a:pPr marL="0" indent="0" algn="ctr">
              <a:buNone/>
            </a:pPr>
            <a:r>
              <a:rPr lang="it-IT" dirty="0">
                <a:latin typeface="Times New Roman" panose="02020603050405020304" pitchFamily="18" charset="0"/>
                <a:cs typeface="Times New Roman" panose="02020603050405020304" pitchFamily="18" charset="0"/>
              </a:rPr>
              <a:t>---------------------------------</a:t>
            </a:r>
          </a:p>
          <a:p>
            <a:pPr marL="0" indent="0">
              <a:buNone/>
            </a:pPr>
            <a:r>
              <a:rPr lang="it-IT" sz="2400" b="1" baseline="30000" dirty="0">
                <a:latin typeface="Times New Roman" panose="02020603050405020304" pitchFamily="18" charset="0"/>
                <a:cs typeface="Times New Roman" panose="02020603050405020304" pitchFamily="18" charset="0"/>
              </a:rPr>
              <a:t>(*)</a:t>
            </a:r>
            <a:r>
              <a:rPr lang="it-IT" sz="2400" b="1" dirty="0">
                <a:solidFill>
                  <a:srgbClr val="C00000"/>
                </a:solidFill>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USA, Russia, Francia, UK, Cina, India, Pakistan, Israele, Corea del Nord</a:t>
            </a:r>
          </a:p>
        </p:txBody>
      </p:sp>
      <p:sp>
        <p:nvSpPr>
          <p:cNvPr id="7" name="Espace réservé du numéro de diapositive 6">
            <a:extLst>
              <a:ext uri="{FF2B5EF4-FFF2-40B4-BE49-F238E27FC236}">
                <a16:creationId xmlns:a16="http://schemas.microsoft.com/office/drawing/2014/main" id="{4AF35B3E-2D48-2C4F-ABE1-E5D43EA6E9F2}"/>
              </a:ext>
            </a:extLst>
          </p:cNvPr>
          <p:cNvSpPr>
            <a:spLocks noGrp="1"/>
          </p:cNvSpPr>
          <p:nvPr>
            <p:ph type="sldNum" sz="quarter" idx="12"/>
          </p:nvPr>
        </p:nvSpPr>
        <p:spPr/>
        <p:txBody>
          <a:bodyPr/>
          <a:lstStyle/>
          <a:p>
            <a:fld id="{473DAE95-8382-BB4F-AA56-DD5979AB0BAB}" type="slidenum">
              <a:rPr lang="fr-FR" smtClean="0"/>
              <a:t>3</a:t>
            </a:fld>
            <a:endParaRPr lang="fr-FR"/>
          </a:p>
        </p:txBody>
      </p:sp>
    </p:spTree>
    <p:extLst>
      <p:ext uri="{BB962C8B-B14F-4D97-AF65-F5344CB8AC3E}">
        <p14:creationId xmlns:p14="http://schemas.microsoft.com/office/powerpoint/2010/main" val="4111382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AD6F73E-F928-9E45-B4A1-ACEFB1A7CBE1}"/>
              </a:ext>
            </a:extLst>
          </p:cNvPr>
          <p:cNvSpPr>
            <a:spLocks noGrp="1"/>
          </p:cNvSpPr>
          <p:nvPr>
            <p:ph idx="1"/>
          </p:nvPr>
        </p:nvSpPr>
        <p:spPr>
          <a:xfrm>
            <a:off x="952500" y="606648"/>
            <a:ext cx="10515600" cy="5932264"/>
          </a:xfrm>
        </p:spPr>
        <p:txBody>
          <a:bodyPr>
            <a:normAutofit/>
          </a:bodyPr>
          <a:lstStyle/>
          <a:p>
            <a:pPr marL="0" indent="0" algn="ctr">
              <a:buNone/>
            </a:pPr>
            <a:endParaRPr lang="fr-FR" sz="2000" dirty="0">
              <a:latin typeface="Times New Roman" panose="02020603050405020304" pitchFamily="18" charset="0"/>
              <a:cs typeface="Times New Roman" panose="02020603050405020304" pitchFamily="18" charset="0"/>
            </a:endParaRPr>
          </a:p>
          <a:p>
            <a:pPr marL="0" indent="0" algn="ctr">
              <a:lnSpc>
                <a:spcPct val="100000"/>
              </a:lnSpc>
              <a:buNone/>
            </a:pPr>
            <a:r>
              <a:rPr lang="it-IT" sz="2400" dirty="0">
                <a:latin typeface="Times New Roman" panose="02020603050405020304" pitchFamily="18" charset="0"/>
                <a:cs typeface="Times New Roman" panose="02020603050405020304" pitchFamily="18" charset="0"/>
              </a:rPr>
              <a:t>Tenuto conto di questa situazione ed anche dell’aggravarsi dei problemi climatici, all’inizio del 2018 (quindi già </a:t>
            </a:r>
            <a:r>
              <a:rPr lang="it-IT" sz="2400" b="1" dirty="0">
                <a:latin typeface="Times New Roman" panose="02020603050405020304" pitchFamily="18" charset="0"/>
                <a:cs typeface="Times New Roman" panose="02020603050405020304" pitchFamily="18" charset="0"/>
              </a:rPr>
              <a:t>prima</a:t>
            </a:r>
            <a:r>
              <a:rPr lang="it-IT" sz="2400" dirty="0">
                <a:latin typeface="Times New Roman" panose="02020603050405020304" pitchFamily="18" charset="0"/>
                <a:cs typeface="Times New Roman" panose="02020603050405020304" pitchFamily="18" charset="0"/>
              </a:rPr>
              <a:t> della serie di iniziative catastrofiche dell’amministrazione Trump) l’« </a:t>
            </a:r>
            <a:r>
              <a:rPr lang="it-IT" sz="2400" b="1" dirty="0">
                <a:latin typeface="Times New Roman" panose="02020603050405020304" pitchFamily="18" charset="0"/>
                <a:cs typeface="Times New Roman" panose="02020603050405020304" pitchFamily="18" charset="0"/>
              </a:rPr>
              <a:t>Orologio dell’Apocalisse </a:t>
            </a:r>
            <a:r>
              <a:rPr lang="it-IT" sz="2400" dirty="0">
                <a:latin typeface="Times New Roman" panose="02020603050405020304" pitchFamily="18" charset="0"/>
                <a:cs typeface="Times New Roman" panose="02020603050405020304" pitchFamily="18" charset="0"/>
              </a:rPr>
              <a:t>è stato regolato </a:t>
            </a:r>
          </a:p>
          <a:p>
            <a:pPr marL="0" indent="0" algn="ctr">
              <a:lnSpc>
                <a:spcPct val="100000"/>
              </a:lnSpc>
              <a:buNone/>
            </a:pPr>
            <a:r>
              <a:rPr lang="it-IT" sz="2400" dirty="0">
                <a:latin typeface="Times New Roman" panose="02020603050405020304" pitchFamily="18" charset="0"/>
                <a:cs typeface="Times New Roman" panose="02020603050405020304" pitchFamily="18" charset="0"/>
              </a:rPr>
              <a:t>a ‘</a:t>
            </a:r>
            <a:r>
              <a:rPr lang="it-IT" sz="2400" b="1" dirty="0">
                <a:latin typeface="Times New Roman" panose="02020603050405020304" pitchFamily="18" charset="0"/>
                <a:cs typeface="Times New Roman" panose="02020603050405020304" pitchFamily="18" charset="0"/>
              </a:rPr>
              <a:t>2 minuti da mezzanotte</a:t>
            </a:r>
            <a:r>
              <a:rPr lang="it-IT" sz="2400" dirty="0">
                <a:latin typeface="Times New Roman" panose="02020603050405020304" pitchFamily="18" charset="0"/>
                <a:cs typeface="Times New Roman" panose="02020603050405020304" pitchFamily="18" charset="0"/>
              </a:rPr>
              <a:t>’, come nei peggiori momenti della Guerra fredda :</a:t>
            </a:r>
          </a:p>
        </p:txBody>
      </p:sp>
      <p:pic>
        <p:nvPicPr>
          <p:cNvPr id="7" name="Image 6">
            <a:extLst>
              <a:ext uri="{FF2B5EF4-FFF2-40B4-BE49-F238E27FC236}">
                <a16:creationId xmlns:a16="http://schemas.microsoft.com/office/drawing/2014/main" id="{107FCBE1-DDB6-2741-AC20-90142EA52D2D}"/>
              </a:ext>
            </a:extLst>
          </p:cNvPr>
          <p:cNvPicPr>
            <a:picLocks noChangeAspect="1"/>
          </p:cNvPicPr>
          <p:nvPr/>
        </p:nvPicPr>
        <p:blipFill>
          <a:blip r:embed="rId2"/>
          <a:stretch>
            <a:fillRect/>
          </a:stretch>
        </p:blipFill>
        <p:spPr>
          <a:xfrm>
            <a:off x="1066800" y="2999152"/>
            <a:ext cx="10287000" cy="2857500"/>
          </a:xfrm>
          <a:prstGeom prst="rect">
            <a:avLst/>
          </a:prstGeom>
        </p:spPr>
      </p:pic>
      <p:sp>
        <p:nvSpPr>
          <p:cNvPr id="8" name="Espace réservé du numéro de diapositive 7">
            <a:extLst>
              <a:ext uri="{FF2B5EF4-FFF2-40B4-BE49-F238E27FC236}">
                <a16:creationId xmlns:a16="http://schemas.microsoft.com/office/drawing/2014/main" id="{23142E0A-C333-4545-AA03-2DB18DB2CD02}"/>
              </a:ext>
            </a:extLst>
          </p:cNvPr>
          <p:cNvSpPr>
            <a:spLocks noGrp="1"/>
          </p:cNvSpPr>
          <p:nvPr>
            <p:ph type="sldNum" sz="quarter" idx="12"/>
          </p:nvPr>
        </p:nvSpPr>
        <p:spPr/>
        <p:txBody>
          <a:bodyPr/>
          <a:lstStyle/>
          <a:p>
            <a:fld id="{473DAE95-8382-BB4F-AA56-DD5979AB0BAB}" type="slidenum">
              <a:rPr lang="fr-FR" smtClean="0"/>
              <a:t>4</a:t>
            </a:fld>
            <a:endParaRPr lang="fr-FR"/>
          </a:p>
        </p:txBody>
      </p:sp>
    </p:spTree>
    <p:extLst>
      <p:ext uri="{BB962C8B-B14F-4D97-AF65-F5344CB8AC3E}">
        <p14:creationId xmlns:p14="http://schemas.microsoft.com/office/powerpoint/2010/main" val="3325633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885B00E-EA22-7E45-BD72-CA9720D21A39}"/>
              </a:ext>
            </a:extLst>
          </p:cNvPr>
          <p:cNvSpPr>
            <a:spLocks noGrp="1"/>
          </p:cNvSpPr>
          <p:nvPr>
            <p:ph idx="1"/>
          </p:nvPr>
        </p:nvSpPr>
        <p:spPr>
          <a:xfrm>
            <a:off x="838200" y="290945"/>
            <a:ext cx="10515600" cy="5886018"/>
          </a:xfrm>
        </p:spPr>
        <p:txBody>
          <a:bodyPr>
            <a:normAutofit/>
          </a:bodyPr>
          <a:lstStyle/>
          <a:p>
            <a:pPr marL="0" indent="0">
              <a:buNone/>
            </a:pPr>
            <a:endParaRPr lang="it-IT" sz="2400" dirty="0">
              <a:latin typeface="Times New Roman" panose="02020603050405020304" pitchFamily="18" charset="0"/>
              <a:cs typeface="Times New Roman" panose="02020603050405020304" pitchFamily="18" charset="0"/>
            </a:endParaRPr>
          </a:p>
          <a:p>
            <a:pPr marL="0" indent="0">
              <a:buNone/>
            </a:pPr>
            <a:endParaRPr lang="it-IT" sz="2400" dirty="0">
              <a:latin typeface="Times New Roman" panose="02020603050405020304" pitchFamily="18" charset="0"/>
              <a:cs typeface="Times New Roman" panose="02020603050405020304" pitchFamily="18" charset="0"/>
            </a:endParaRPr>
          </a:p>
          <a:p>
            <a:pPr marL="0" indent="0">
              <a:buNone/>
            </a:pPr>
            <a:r>
              <a:rPr lang="it-IT" sz="2400" dirty="0">
                <a:latin typeface="Times New Roman" panose="02020603050405020304" pitchFamily="18" charset="0"/>
                <a:cs typeface="Times New Roman" panose="02020603050405020304" pitchFamily="18" charset="0"/>
              </a:rPr>
              <a:t>Poi, all’inizio del 2019 l’Orologio dell’Apocalisse è stato mantenuto a 2 minuti dalla mezzanotte, e, all’inizio del 2020 è stato portato </a:t>
            </a:r>
          </a:p>
          <a:p>
            <a:pPr marL="0" indent="0" algn="ctr">
              <a:buNone/>
            </a:pPr>
            <a:r>
              <a:rPr lang="it-IT" dirty="0">
                <a:latin typeface="Times New Roman" panose="02020603050405020304" pitchFamily="18" charset="0"/>
                <a:cs typeface="Times New Roman" panose="02020603050405020304" pitchFamily="18" charset="0"/>
              </a:rPr>
              <a:t>a </a:t>
            </a:r>
            <a:r>
              <a:rPr lang="it-IT" b="1" dirty="0">
                <a:solidFill>
                  <a:srgbClr val="C00000"/>
                </a:solidFill>
                <a:latin typeface="Times New Roman" panose="02020603050405020304" pitchFamily="18" charset="0"/>
                <a:cs typeface="Times New Roman" panose="02020603050405020304" pitchFamily="18" charset="0"/>
              </a:rPr>
              <a:t>100 secondi </a:t>
            </a:r>
            <a:r>
              <a:rPr lang="it-IT" dirty="0">
                <a:latin typeface="Times New Roman" panose="02020603050405020304" pitchFamily="18" charset="0"/>
                <a:cs typeface="Times New Roman" panose="02020603050405020304" pitchFamily="18" charset="0"/>
              </a:rPr>
              <a:t>dalla mezzanotte, </a:t>
            </a:r>
          </a:p>
          <a:p>
            <a:pPr marL="0" indent="0">
              <a:buNone/>
            </a:pPr>
            <a:r>
              <a:rPr lang="it-IT" sz="2400" dirty="0">
                <a:latin typeface="Times New Roman" panose="02020603050405020304" pitchFamily="18" charset="0"/>
                <a:cs typeface="Times New Roman" panose="02020603050405020304" pitchFamily="18" charset="0"/>
              </a:rPr>
              <a:t>affermando in tal modo che la situazione attuale nel mondo è a rischio di «collasso» ancor più che nei peggiori periodi della Guerra fredda.</a:t>
            </a:r>
          </a:p>
          <a:p>
            <a:pPr marL="0" indent="0">
              <a:buNone/>
            </a:pPr>
            <a:r>
              <a:rPr lang="it-IT" b="1" dirty="0">
                <a:solidFill>
                  <a:srgbClr val="C00000"/>
                </a:solidFill>
                <a:latin typeface="Times New Roman" panose="02020603050405020304" pitchFamily="18" charset="0"/>
                <a:cs typeface="Times New Roman" panose="02020603050405020304" pitchFamily="18" charset="0"/>
              </a:rPr>
              <a:t>Perché ?</a:t>
            </a:r>
            <a:r>
              <a:rPr lang="it-IT" sz="2400" dirty="0">
                <a:latin typeface="Times New Roman" panose="02020603050405020304" pitchFamily="18" charset="0"/>
                <a:cs typeface="Times New Roman" panose="02020603050405020304" pitchFamily="18" charset="0"/>
              </a:rPr>
              <a:t>  Principalmente per due motivi :</a:t>
            </a:r>
          </a:p>
          <a:p>
            <a:pPr marL="457200" indent="-457200">
              <a:buAutoNum type="arabicParenR"/>
            </a:pPr>
            <a:r>
              <a:rPr lang="it-IT" sz="2400" dirty="0">
                <a:latin typeface="Times New Roman" panose="02020603050405020304" pitchFamily="18" charset="0"/>
                <a:cs typeface="Times New Roman" panose="02020603050405020304" pitchFamily="18" charset="0"/>
              </a:rPr>
              <a:t>l’ulteriore aggravarsi della situazione climatica</a:t>
            </a:r>
          </a:p>
          <a:p>
            <a:pPr marL="457200" indent="-457200">
              <a:buAutoNum type="arabicParenR"/>
            </a:pPr>
            <a:r>
              <a:rPr lang="it-IT" sz="2400" dirty="0">
                <a:latin typeface="Times New Roman" panose="02020603050405020304" pitchFamily="18" charset="0"/>
                <a:cs typeface="Times New Roman" panose="02020603050405020304" pitchFamily="18" charset="0"/>
              </a:rPr>
              <a:t>la serie di iniziative catastrofiche di Donald Trump che ha ritirato gli USA da tutta una serie di accordi e trattati internazionali, creando in tal modo una situazione di crisi senza precedenti. </a:t>
            </a:r>
          </a:p>
        </p:txBody>
      </p:sp>
      <p:sp>
        <p:nvSpPr>
          <p:cNvPr id="4" name="Espace réservé du numéro de diapositive 3">
            <a:extLst>
              <a:ext uri="{FF2B5EF4-FFF2-40B4-BE49-F238E27FC236}">
                <a16:creationId xmlns:a16="http://schemas.microsoft.com/office/drawing/2014/main" id="{6463BFAC-B631-3F40-9569-2EEFDF7E948D}"/>
              </a:ext>
            </a:extLst>
          </p:cNvPr>
          <p:cNvSpPr>
            <a:spLocks noGrp="1"/>
          </p:cNvSpPr>
          <p:nvPr>
            <p:ph type="sldNum" sz="quarter" idx="12"/>
          </p:nvPr>
        </p:nvSpPr>
        <p:spPr/>
        <p:txBody>
          <a:bodyPr/>
          <a:lstStyle/>
          <a:p>
            <a:fld id="{473DAE95-8382-BB4F-AA56-DD5979AB0BAB}" type="slidenum">
              <a:rPr lang="fr-FR" smtClean="0"/>
              <a:t>5</a:t>
            </a:fld>
            <a:endParaRPr lang="fr-FR"/>
          </a:p>
        </p:txBody>
      </p:sp>
    </p:spTree>
    <p:extLst>
      <p:ext uri="{BB962C8B-B14F-4D97-AF65-F5344CB8AC3E}">
        <p14:creationId xmlns:p14="http://schemas.microsoft.com/office/powerpoint/2010/main" val="701553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72E1D94-0767-5845-B5A3-EFB722DE6798}"/>
              </a:ext>
            </a:extLst>
          </p:cNvPr>
          <p:cNvSpPr>
            <a:spLocks noGrp="1"/>
          </p:cNvSpPr>
          <p:nvPr>
            <p:ph idx="1"/>
          </p:nvPr>
        </p:nvSpPr>
        <p:spPr>
          <a:xfrm>
            <a:off x="727363" y="168275"/>
            <a:ext cx="10515600" cy="6553200"/>
          </a:xfrm>
        </p:spPr>
        <p:txBody>
          <a:bodyPr>
            <a:normAutofit/>
          </a:bodyPr>
          <a:lstStyle/>
          <a:p>
            <a:pPr marL="0" indent="0" algn="just">
              <a:buNone/>
            </a:pPr>
            <a:endParaRPr lang="fr-FR" sz="2000" b="1" dirty="0">
              <a:latin typeface="Times New Roman" panose="02020603050405020304" pitchFamily="18" charset="0"/>
              <a:cs typeface="Times New Roman" panose="02020603050405020304" pitchFamily="18" charset="0"/>
            </a:endParaRPr>
          </a:p>
          <a:p>
            <a:pPr marL="0" indent="0" algn="just">
              <a:buNone/>
            </a:pPr>
            <a:r>
              <a:rPr lang="fr-FR" sz="2000" b="1" dirty="0">
                <a:latin typeface="Times New Roman" panose="02020603050405020304" pitchFamily="18" charset="0"/>
                <a:cs typeface="Times New Roman" panose="02020603050405020304" pitchFamily="18" charset="0"/>
              </a:rPr>
              <a:t>2) Si </a:t>
            </a:r>
            <a:r>
              <a:rPr lang="fr-FR" sz="2000" b="1" dirty="0" err="1">
                <a:latin typeface="Times New Roman" panose="02020603050405020304" pitchFamily="18" charset="0"/>
                <a:cs typeface="Times New Roman" panose="02020603050405020304" pitchFamily="18" charset="0"/>
              </a:rPr>
              <a:t>tratta</a:t>
            </a:r>
            <a:r>
              <a:rPr lang="fr-FR" sz="2000" b="1" dirty="0">
                <a:latin typeface="Times New Roman" panose="02020603050405020304" pitchFamily="18" charset="0"/>
                <a:cs typeface="Times New Roman" panose="02020603050405020304" pitchFamily="18" charset="0"/>
              </a:rPr>
              <a:t> :</a:t>
            </a:r>
          </a:p>
          <a:p>
            <a:pPr algn="just"/>
            <a:r>
              <a:rPr lang="fr-FR" sz="2000" b="1" dirty="0">
                <a:latin typeface="Times New Roman" panose="02020603050405020304" pitchFamily="18" charset="0"/>
                <a:cs typeface="Times New Roman" panose="02020603050405020304" pitchFamily="18" charset="0"/>
              </a:rPr>
              <a:t>a)</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dell’</a:t>
            </a:r>
            <a:r>
              <a:rPr lang="fr-FR" sz="2000" b="1" dirty="0" err="1">
                <a:latin typeface="Times New Roman" panose="02020603050405020304" pitchFamily="18" charset="0"/>
                <a:cs typeface="Times New Roman" panose="02020603050405020304" pitchFamily="18" charset="0"/>
              </a:rPr>
              <a:t>uscita</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degli</a:t>
            </a:r>
            <a:r>
              <a:rPr lang="fr-FR" sz="2000" b="1" dirty="0">
                <a:latin typeface="Times New Roman" panose="02020603050405020304" pitchFamily="18" charset="0"/>
                <a:cs typeface="Times New Roman" panose="02020603050405020304" pitchFamily="18" charset="0"/>
              </a:rPr>
              <a:t> USA </a:t>
            </a:r>
            <a:r>
              <a:rPr lang="fr-FR" sz="2000" b="1" dirty="0" err="1">
                <a:latin typeface="Times New Roman" panose="02020603050405020304" pitchFamily="18" charset="0"/>
                <a:cs typeface="Times New Roman" panose="02020603050405020304" pitchFamily="18" charset="0"/>
              </a:rPr>
              <a:t>dall’accordo</a:t>
            </a:r>
            <a:r>
              <a:rPr lang="fr-FR" sz="2000" b="1" dirty="0">
                <a:latin typeface="Times New Roman" panose="02020603050405020304" pitchFamily="18" charset="0"/>
                <a:cs typeface="Times New Roman" panose="02020603050405020304" pitchFamily="18" charset="0"/>
              </a:rPr>
              <a:t> di Vienna</a:t>
            </a:r>
            <a:r>
              <a:rPr lang="fr-FR" sz="2000" dirty="0">
                <a:latin typeface="Times New Roman" panose="02020603050405020304" pitchFamily="18" charset="0"/>
                <a:cs typeface="Times New Roman" panose="02020603050405020304" pitchFamily="18" charset="0"/>
              </a:rPr>
              <a:t> dei (5+1) </a:t>
            </a:r>
            <a:r>
              <a:rPr lang="fr-FR" sz="2000" dirty="0" err="1">
                <a:latin typeface="Times New Roman" panose="02020603050405020304" pitchFamily="18" charset="0"/>
                <a:cs typeface="Times New Roman" panose="02020603050405020304" pitchFamily="18" charset="0"/>
              </a:rPr>
              <a:t>Stati</a:t>
            </a:r>
            <a:r>
              <a:rPr lang="fr-FR" sz="2000" dirty="0">
                <a:latin typeface="Times New Roman" panose="02020603050405020304" pitchFamily="18" charset="0"/>
                <a:cs typeface="Times New Roman" panose="02020603050405020304" pitchFamily="18" charset="0"/>
              </a:rPr>
              <a:t> (USA, </a:t>
            </a:r>
            <a:r>
              <a:rPr lang="fr-FR" sz="2000" dirty="0" err="1">
                <a:latin typeface="Times New Roman" panose="02020603050405020304" pitchFamily="18" charset="0"/>
                <a:cs typeface="Times New Roman" panose="02020603050405020304" pitchFamily="18" charset="0"/>
              </a:rPr>
              <a:t>Russia</a:t>
            </a:r>
            <a:r>
              <a:rPr lang="fr-FR" sz="2000" dirty="0">
                <a:latin typeface="Times New Roman" panose="02020603050405020304" pitchFamily="18" charset="0"/>
                <a:cs typeface="Times New Roman" panose="02020603050405020304" pitchFamily="18" charset="0"/>
              </a:rPr>
              <a:t>, UK, Francia, </a:t>
            </a:r>
            <a:r>
              <a:rPr lang="fr-FR" sz="2000" dirty="0" err="1">
                <a:latin typeface="Times New Roman" panose="02020603050405020304" pitchFamily="18" charset="0"/>
                <a:cs typeface="Times New Roman" panose="02020603050405020304" pitchFamily="18" charset="0"/>
              </a:rPr>
              <a:t>Cina</a:t>
            </a:r>
            <a:r>
              <a:rPr lang="fr-FR" sz="2000" dirty="0">
                <a:latin typeface="Times New Roman" panose="02020603050405020304" pitchFamily="18" charset="0"/>
                <a:cs typeface="Times New Roman" panose="02020603050405020304" pitchFamily="18" charset="0"/>
              </a:rPr>
              <a:t> e Germania) </a:t>
            </a:r>
            <a:r>
              <a:rPr lang="fr-FR" sz="2000" b="1" dirty="0">
                <a:latin typeface="Times New Roman" panose="02020603050405020304" pitchFamily="18" charset="0"/>
                <a:cs typeface="Times New Roman" panose="02020603050405020304" pitchFamily="18" charset="0"/>
              </a:rPr>
              <a:t>con l’Iran </a:t>
            </a:r>
            <a:r>
              <a:rPr lang="fr-FR" sz="2000" dirty="0" err="1">
                <a:latin typeface="Times New Roman" panose="02020603050405020304" pitchFamily="18" charset="0"/>
                <a:cs typeface="Times New Roman" panose="02020603050405020304" pitchFamily="18" charset="0"/>
              </a:rPr>
              <a:t>sul</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suo</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programm</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nucleare</a:t>
            </a:r>
            <a:r>
              <a:rPr lang="fr-FR" sz="2000" dirty="0">
                <a:latin typeface="Times New Roman" panose="02020603050405020304" pitchFamily="18" charset="0"/>
                <a:cs typeface="Times New Roman" panose="02020603050405020304" pitchFamily="18" charset="0"/>
              </a:rPr>
              <a:t>, l’8 </a:t>
            </a:r>
            <a:r>
              <a:rPr lang="fr-FR" sz="2000" dirty="0" err="1">
                <a:latin typeface="Times New Roman" panose="02020603050405020304" pitchFamily="18" charset="0"/>
                <a:cs typeface="Times New Roman" panose="02020603050405020304" pitchFamily="18" charset="0"/>
              </a:rPr>
              <a:t>maggio</a:t>
            </a:r>
            <a:r>
              <a:rPr lang="fr-FR" sz="2000" dirty="0">
                <a:latin typeface="Times New Roman" panose="02020603050405020304" pitchFamily="18" charset="0"/>
                <a:cs typeface="Times New Roman" panose="02020603050405020304" pitchFamily="18" charset="0"/>
              </a:rPr>
              <a:t> 2018.</a:t>
            </a:r>
          </a:p>
          <a:p>
            <a:pPr algn="just"/>
            <a:r>
              <a:rPr lang="fr-FR" sz="2000" b="1" dirty="0">
                <a:latin typeface="Times New Roman" panose="02020603050405020304" pitchFamily="18" charset="0"/>
                <a:cs typeface="Times New Roman" panose="02020603050405020304" pitchFamily="18" charset="0"/>
              </a:rPr>
              <a:t>b) </a:t>
            </a:r>
            <a:r>
              <a:rPr lang="fr-FR" sz="2000" dirty="0" err="1">
                <a:latin typeface="Times New Roman" panose="02020603050405020304" pitchFamily="18" charset="0"/>
                <a:cs typeface="Times New Roman" panose="02020603050405020304" pitchFamily="18" charset="0"/>
              </a:rPr>
              <a:t>dell’</a:t>
            </a:r>
            <a:r>
              <a:rPr lang="fr-FR" sz="2000" b="1" dirty="0" err="1">
                <a:latin typeface="Times New Roman" panose="02020603050405020304" pitchFamily="18" charset="0"/>
                <a:cs typeface="Times New Roman" panose="02020603050405020304" pitchFamily="18" charset="0"/>
              </a:rPr>
              <a:t>uscita</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degli</a:t>
            </a:r>
            <a:r>
              <a:rPr lang="fr-FR" sz="2000" b="1" dirty="0">
                <a:latin typeface="Times New Roman" panose="02020603050405020304" pitchFamily="18" charset="0"/>
                <a:cs typeface="Times New Roman" panose="02020603050405020304" pitchFamily="18" charset="0"/>
              </a:rPr>
              <a:t> USA dal </a:t>
            </a:r>
            <a:r>
              <a:rPr lang="fr-FR" sz="2000" b="1" dirty="0" err="1">
                <a:latin typeface="Times New Roman" panose="02020603050405020304" pitchFamily="18" charset="0"/>
                <a:cs typeface="Times New Roman" panose="02020603050405020304" pitchFamily="18" charset="0"/>
              </a:rPr>
              <a:t>Trattato</a:t>
            </a:r>
            <a:r>
              <a:rPr lang="fr-FR" sz="2000" b="1" dirty="0">
                <a:latin typeface="Times New Roman" panose="02020603050405020304" pitchFamily="18" charset="0"/>
                <a:cs typeface="Times New Roman" panose="02020603050405020304" pitchFamily="18" charset="0"/>
              </a:rPr>
              <a:t> INF </a:t>
            </a:r>
            <a:r>
              <a:rPr lang="fr-FR" sz="2000" dirty="0">
                <a:latin typeface="Times New Roman" panose="02020603050405020304" pitchFamily="18" charset="0"/>
                <a:cs typeface="Times New Roman" panose="02020603050405020304" pitchFamily="18" charset="0"/>
              </a:rPr>
              <a:t>(</a:t>
            </a:r>
            <a:r>
              <a:rPr lang="fr-FR" sz="2000" b="1" dirty="0" err="1">
                <a:latin typeface="Times New Roman" panose="02020603050405020304" pitchFamily="18" charset="0"/>
                <a:cs typeface="Times New Roman" panose="02020603050405020304" pitchFamily="18" charset="0"/>
              </a:rPr>
              <a:t>I</a:t>
            </a:r>
            <a:r>
              <a:rPr lang="fr-FR" sz="2000" dirty="0" err="1">
                <a:latin typeface="Times New Roman" panose="02020603050405020304" pitchFamily="18" charset="0"/>
                <a:cs typeface="Times New Roman" panose="02020603050405020304" pitchFamily="18" charset="0"/>
              </a:rPr>
              <a:t>ntermediate</a:t>
            </a:r>
            <a:r>
              <a:rPr lang="fr-FR" sz="2000" dirty="0">
                <a:latin typeface="Times New Roman" panose="02020603050405020304" pitchFamily="18" charset="0"/>
                <a:cs typeface="Times New Roman" panose="02020603050405020304" pitchFamily="18" charset="0"/>
              </a:rPr>
              <a:t>-range </a:t>
            </a:r>
            <a:r>
              <a:rPr lang="fr-FR" sz="2000" b="1" dirty="0" err="1">
                <a:latin typeface="Times New Roman" panose="02020603050405020304" pitchFamily="18" charset="0"/>
                <a:cs typeface="Times New Roman" panose="02020603050405020304" pitchFamily="18" charset="0"/>
              </a:rPr>
              <a:t>N</a:t>
            </a:r>
            <a:r>
              <a:rPr lang="fr-FR" sz="2000" dirty="0" err="1">
                <a:latin typeface="Times New Roman" panose="02020603050405020304" pitchFamily="18" charset="0"/>
                <a:cs typeface="Times New Roman" panose="02020603050405020304" pitchFamily="18" charset="0"/>
              </a:rPr>
              <a:t>uclear</a:t>
            </a:r>
            <a:r>
              <a:rPr lang="fr-FR" sz="2000" dirty="0">
                <a:latin typeface="Times New Roman" panose="02020603050405020304" pitchFamily="18" charset="0"/>
                <a:cs typeface="Times New Roman" panose="02020603050405020304" pitchFamily="18" charset="0"/>
              </a:rPr>
              <a:t> </a:t>
            </a:r>
            <a:r>
              <a:rPr lang="fr-FR" sz="2000" b="1" dirty="0">
                <a:latin typeface="Times New Roman" panose="02020603050405020304" pitchFamily="18" charset="0"/>
                <a:cs typeface="Times New Roman" panose="02020603050405020304" pitchFamily="18" charset="0"/>
              </a:rPr>
              <a:t>F</a:t>
            </a:r>
            <a:r>
              <a:rPr lang="fr-FR" sz="2000" dirty="0">
                <a:latin typeface="Times New Roman" panose="02020603050405020304" pitchFamily="18" charset="0"/>
                <a:cs typeface="Times New Roman" panose="02020603050405020304" pitchFamily="18" charset="0"/>
              </a:rPr>
              <a:t>orces) </a:t>
            </a:r>
            <a:r>
              <a:rPr lang="fr-FR" sz="2000" dirty="0" err="1">
                <a:latin typeface="Times New Roman" panose="02020603050405020304" pitchFamily="18" charset="0"/>
                <a:cs typeface="Times New Roman" panose="02020603050405020304" pitchFamily="18" charset="0"/>
              </a:rPr>
              <a:t>del</a:t>
            </a:r>
            <a:r>
              <a:rPr lang="fr-FR" sz="2000" dirty="0">
                <a:latin typeface="Times New Roman" panose="02020603050405020304" pitchFamily="18" charset="0"/>
                <a:cs typeface="Times New Roman" panose="02020603050405020304" pitchFamily="18" charset="0"/>
              </a:rPr>
              <a:t> 1987 (</a:t>
            </a:r>
            <a:r>
              <a:rPr lang="fr-FR" sz="2000" dirty="0" err="1">
                <a:latin typeface="Times New Roman" panose="02020603050405020304" pitchFamily="18" charset="0"/>
                <a:cs typeface="Times New Roman" panose="02020603050405020304" pitchFamily="18" charset="0"/>
              </a:rPr>
              <a:t>Gortbachev</a:t>
            </a:r>
            <a:r>
              <a:rPr lang="fr-FR" sz="2000" dirty="0">
                <a:latin typeface="Times New Roman" panose="02020603050405020304" pitchFamily="18" charset="0"/>
                <a:cs typeface="Times New Roman" panose="02020603050405020304" pitchFamily="18" charset="0"/>
              </a:rPr>
              <a:t>-Reagan) di </a:t>
            </a:r>
            <a:r>
              <a:rPr lang="fr-FR" sz="2000" dirty="0" err="1">
                <a:latin typeface="Times New Roman" panose="02020603050405020304" pitchFamily="18" charset="0"/>
                <a:cs typeface="Times New Roman" panose="02020603050405020304" pitchFamily="18" charset="0"/>
              </a:rPr>
              <a:t>eliminazione</a:t>
            </a:r>
            <a:r>
              <a:rPr lang="fr-FR" sz="2000" dirty="0">
                <a:latin typeface="Times New Roman" panose="02020603050405020304" pitchFamily="18" charset="0"/>
                <a:cs typeface="Times New Roman" panose="02020603050405020304" pitchFamily="18" charset="0"/>
              </a:rPr>
              <a:t> dei </a:t>
            </a:r>
            <a:r>
              <a:rPr lang="fr-FR" sz="2000" dirty="0" err="1">
                <a:latin typeface="Times New Roman" panose="02020603050405020304" pitchFamily="18" charset="0"/>
                <a:cs typeface="Times New Roman" panose="02020603050405020304" pitchFamily="18" charset="0"/>
              </a:rPr>
              <a:t>missili</a:t>
            </a:r>
            <a:r>
              <a:rPr lang="fr-FR" sz="2000" dirty="0">
                <a:latin typeface="Times New Roman" panose="02020603050405020304" pitchFamily="18" charset="0"/>
                <a:cs typeface="Times New Roman" panose="02020603050405020304" pitchFamily="18" charset="0"/>
              </a:rPr>
              <a:t> di </a:t>
            </a:r>
            <a:r>
              <a:rPr lang="fr-FR" sz="2000" dirty="0" err="1">
                <a:latin typeface="Times New Roman" panose="02020603050405020304" pitchFamily="18" charset="0"/>
                <a:cs typeface="Times New Roman" panose="02020603050405020304" pitchFamily="18" charset="0"/>
              </a:rPr>
              <a:t>portata</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intermedia</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tra</a:t>
            </a:r>
            <a:r>
              <a:rPr lang="fr-FR" sz="2000" dirty="0">
                <a:latin typeface="Times New Roman" panose="02020603050405020304" pitchFamily="18" charset="0"/>
                <a:cs typeface="Times New Roman" panose="02020603050405020304" pitchFamily="18" charset="0"/>
              </a:rPr>
              <a:t> 500 Km e 5500 Km), </a:t>
            </a:r>
            <a:r>
              <a:rPr lang="fr-FR" sz="2000" b="1" dirty="0">
                <a:latin typeface="Times New Roman" panose="02020603050405020304" pitchFamily="18" charset="0"/>
                <a:cs typeface="Times New Roman" panose="02020603050405020304" pitchFamily="18" charset="0"/>
              </a:rPr>
              <a:t>con in </a:t>
            </a:r>
            <a:r>
              <a:rPr lang="fr-FR" sz="2000" b="1" dirty="0" err="1">
                <a:latin typeface="Times New Roman" panose="02020603050405020304" pitchFamily="18" charset="0"/>
                <a:cs typeface="Times New Roman" panose="02020603050405020304" pitchFamily="18" charset="0"/>
              </a:rPr>
              <a:t>prospettiva</a:t>
            </a:r>
            <a:r>
              <a:rPr lang="fr-FR" sz="2000" b="1" dirty="0">
                <a:latin typeface="Times New Roman" panose="02020603050405020304" pitchFamily="18" charset="0"/>
                <a:cs typeface="Times New Roman" panose="02020603050405020304" pitchFamily="18" charset="0"/>
              </a:rPr>
              <a:t> l’</a:t>
            </a:r>
            <a:r>
              <a:rPr lang="fr-FR" sz="2000" b="1" dirty="0" err="1">
                <a:latin typeface="Times New Roman" panose="02020603050405020304" pitchFamily="18" charset="0"/>
                <a:cs typeface="Times New Roman" panose="02020603050405020304" pitchFamily="18" charset="0"/>
              </a:rPr>
              <a:t>istallazione</a:t>
            </a:r>
            <a:r>
              <a:rPr lang="fr-FR" sz="2000" b="1" dirty="0">
                <a:latin typeface="Times New Roman" panose="02020603050405020304" pitchFamily="18" charset="0"/>
                <a:cs typeface="Times New Roman" panose="02020603050405020304" pitchFamily="18" charset="0"/>
              </a:rPr>
              <a:t> in Europe, da parte </a:t>
            </a:r>
            <a:r>
              <a:rPr lang="fr-FR" sz="2000" b="1" dirty="0" err="1">
                <a:latin typeface="Times New Roman" panose="02020603050405020304" pitchFamily="18" charset="0"/>
                <a:cs typeface="Times New Roman" panose="02020603050405020304" pitchFamily="18" charset="0"/>
              </a:rPr>
              <a:t>della</a:t>
            </a:r>
            <a:r>
              <a:rPr lang="fr-FR" sz="2000" b="1" dirty="0">
                <a:latin typeface="Times New Roman" panose="02020603050405020304" pitchFamily="18" charset="0"/>
                <a:cs typeface="Times New Roman" panose="02020603050405020304" pitchFamily="18" charset="0"/>
              </a:rPr>
              <a:t> NATO, di </a:t>
            </a:r>
            <a:r>
              <a:rPr lang="fr-FR" sz="2000" b="1" dirty="0" err="1">
                <a:latin typeface="Times New Roman" panose="02020603050405020304" pitchFamily="18" charset="0"/>
                <a:cs typeface="Times New Roman" panose="02020603050405020304" pitchFamily="18" charset="0"/>
              </a:rPr>
              <a:t>questo</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tipo</a:t>
            </a:r>
            <a:r>
              <a:rPr lang="fr-FR" sz="2000" b="1" dirty="0">
                <a:latin typeface="Times New Roman" panose="02020603050405020304" pitchFamily="18" charset="0"/>
                <a:cs typeface="Times New Roman" panose="02020603050405020304" pitchFamily="18" charset="0"/>
              </a:rPr>
              <a:t> di </a:t>
            </a:r>
            <a:r>
              <a:rPr lang="fr-FR" sz="2000" b="1" dirty="0" err="1">
                <a:latin typeface="Times New Roman" panose="02020603050405020304" pitchFamily="18" charset="0"/>
                <a:cs typeface="Times New Roman" panose="02020603050405020304" pitchFamily="18" charset="0"/>
              </a:rPr>
              <a:t>missili</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attualmente</a:t>
            </a:r>
            <a:r>
              <a:rPr lang="fr-FR" sz="2000" dirty="0">
                <a:latin typeface="Times New Roman" panose="02020603050405020304" pitchFamily="18" charset="0"/>
                <a:cs typeface="Times New Roman" panose="02020603050405020304" pitchFamily="18" charset="0"/>
              </a:rPr>
              <a:t> in </a:t>
            </a:r>
            <a:r>
              <a:rPr lang="fr-FR" sz="2000" dirty="0" err="1">
                <a:latin typeface="Times New Roman" panose="02020603050405020304" pitchFamily="18" charset="0"/>
                <a:cs typeface="Times New Roman" panose="02020603050405020304" pitchFamily="18" charset="0"/>
              </a:rPr>
              <a:t>fase</a:t>
            </a:r>
            <a:r>
              <a:rPr lang="fr-FR" sz="2000" dirty="0">
                <a:latin typeface="Times New Roman" panose="02020603050405020304" pitchFamily="18" charset="0"/>
                <a:cs typeface="Times New Roman" panose="02020603050405020304" pitchFamily="18" charset="0"/>
              </a:rPr>
              <a:t> di </a:t>
            </a:r>
            <a:r>
              <a:rPr lang="fr-FR" sz="2000" dirty="0" err="1">
                <a:latin typeface="Times New Roman" panose="02020603050405020304" pitchFamily="18" charset="0"/>
                <a:cs typeface="Times New Roman" panose="02020603050405020304" pitchFamily="18" charset="0"/>
              </a:rPr>
              <a:t>messa</a:t>
            </a:r>
            <a:r>
              <a:rPr lang="fr-FR" sz="2000" dirty="0">
                <a:latin typeface="Times New Roman" panose="02020603050405020304" pitchFamily="18" charset="0"/>
                <a:cs typeface="Times New Roman" panose="02020603050405020304" pitchFamily="18" charset="0"/>
              </a:rPr>
              <a:t> a </a:t>
            </a:r>
            <a:r>
              <a:rPr lang="fr-FR" sz="2000" dirty="0" err="1">
                <a:latin typeface="Times New Roman" panose="02020603050405020304" pitchFamily="18" charset="0"/>
                <a:cs typeface="Times New Roman" panose="02020603050405020304" pitchFamily="18" charset="0"/>
              </a:rPr>
              <a:t>punto</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negli</a:t>
            </a:r>
            <a:r>
              <a:rPr lang="fr-FR" sz="2000" dirty="0">
                <a:latin typeface="Times New Roman" panose="02020603050405020304" pitchFamily="18" charset="0"/>
                <a:cs typeface="Times New Roman" panose="02020603050405020304" pitchFamily="18" charset="0"/>
              </a:rPr>
              <a:t> USA, come </a:t>
            </a:r>
            <a:r>
              <a:rPr lang="fr-FR" sz="2000" dirty="0" err="1">
                <a:latin typeface="Times New Roman" panose="02020603050405020304" pitchFamily="18" charset="0"/>
                <a:cs typeface="Times New Roman" panose="02020603050405020304" pitchFamily="18" charset="0"/>
              </a:rPr>
              <a:t>all’epoca</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della</a:t>
            </a:r>
            <a:r>
              <a:rPr lang="fr-FR" sz="2000" dirty="0">
                <a:latin typeface="Times New Roman" panose="02020603050405020304" pitchFamily="18" charset="0"/>
                <a:cs typeface="Times New Roman" panose="02020603050405020304" pitchFamily="18" charset="0"/>
              </a:rPr>
              <a:t> Guerra </a:t>
            </a:r>
            <a:r>
              <a:rPr lang="fr-FR" sz="2000" dirty="0" err="1">
                <a:latin typeface="Times New Roman" panose="02020603050405020304" pitchFamily="18" charset="0"/>
                <a:cs typeface="Times New Roman" panose="02020603050405020304" pitchFamily="18" charset="0"/>
              </a:rPr>
              <a:t>fredda</a:t>
            </a:r>
            <a:r>
              <a:rPr lang="fr-FR" sz="2000" dirty="0">
                <a:latin typeface="Times New Roman" panose="02020603050405020304" pitchFamily="18" charset="0"/>
                <a:cs typeface="Times New Roman" panose="02020603050405020304" pitchFamily="18" charset="0"/>
              </a:rPr>
              <a:t>.</a:t>
            </a:r>
          </a:p>
          <a:p>
            <a:pPr algn="just"/>
            <a:r>
              <a:rPr lang="fr-FR" sz="2000" b="1" dirty="0">
                <a:latin typeface="Times New Roman" panose="02020603050405020304" pitchFamily="18" charset="0"/>
                <a:cs typeface="Times New Roman" panose="02020603050405020304" pitchFamily="18" charset="0"/>
              </a:rPr>
              <a:t>c)</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dell’</a:t>
            </a:r>
            <a:r>
              <a:rPr lang="fr-FR" sz="2000" b="1" dirty="0" err="1">
                <a:latin typeface="Times New Roman" panose="02020603050405020304" pitchFamily="18" charset="0"/>
                <a:cs typeface="Times New Roman" panose="02020603050405020304" pitchFamily="18" charset="0"/>
              </a:rPr>
              <a:t>uscita</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degli</a:t>
            </a:r>
            <a:r>
              <a:rPr lang="fr-FR" sz="2000" b="1" dirty="0">
                <a:latin typeface="Times New Roman" panose="02020603050405020304" pitchFamily="18" charset="0"/>
                <a:cs typeface="Times New Roman" panose="02020603050405020304" pitchFamily="18" charset="0"/>
              </a:rPr>
              <a:t> USA </a:t>
            </a:r>
            <a:r>
              <a:rPr lang="fr-FR" sz="2000" dirty="0">
                <a:latin typeface="Times New Roman" panose="02020603050405020304" pitchFamily="18" charset="0"/>
                <a:cs typeface="Times New Roman" panose="02020603050405020304" pitchFamily="18" charset="0"/>
              </a:rPr>
              <a:t>dal</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Trattato</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sul</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Commercio</a:t>
            </a:r>
            <a:r>
              <a:rPr lang="fr-FR" sz="2000" b="1" dirty="0">
                <a:latin typeface="Times New Roman" panose="02020603050405020304" pitchFamily="18" charset="0"/>
                <a:cs typeface="Times New Roman" panose="02020603050405020304" pitchFamily="18" charset="0"/>
              </a:rPr>
              <a:t> delle Armes (ATT) </a:t>
            </a:r>
            <a:r>
              <a:rPr lang="fr-FR" sz="2000" dirty="0" err="1">
                <a:latin typeface="Times New Roman" panose="02020603050405020304" pitchFamily="18" charset="0"/>
                <a:cs typeface="Times New Roman" panose="02020603050405020304" pitchFamily="18" charset="0"/>
              </a:rPr>
              <a:t>nell’aprile</a:t>
            </a:r>
            <a:r>
              <a:rPr lang="fr-FR" sz="2000" dirty="0">
                <a:latin typeface="Times New Roman" panose="02020603050405020304" pitchFamily="18" charset="0"/>
                <a:cs typeface="Times New Roman" panose="02020603050405020304" pitchFamily="18" charset="0"/>
              </a:rPr>
              <a:t> 2019.</a:t>
            </a:r>
          </a:p>
          <a:p>
            <a:pPr algn="just"/>
            <a:r>
              <a:rPr lang="fr-FR" sz="2000" b="1" dirty="0">
                <a:latin typeface="Times New Roman" panose="02020603050405020304" pitchFamily="18" charset="0"/>
                <a:cs typeface="Times New Roman" panose="02020603050405020304" pitchFamily="18" charset="0"/>
              </a:rPr>
              <a:t>d)</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dell’</a:t>
            </a:r>
            <a:r>
              <a:rPr lang="fr-FR" sz="2000" b="1" dirty="0" err="1">
                <a:latin typeface="Times New Roman" panose="02020603050405020304" pitchFamily="18" charset="0"/>
                <a:cs typeface="Times New Roman" panose="02020603050405020304" pitchFamily="18" charset="0"/>
              </a:rPr>
              <a:t>uscita</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degli</a:t>
            </a:r>
            <a:r>
              <a:rPr lang="fr-FR" sz="2000" b="1" dirty="0">
                <a:latin typeface="Times New Roman" panose="02020603050405020304" pitchFamily="18" charset="0"/>
                <a:cs typeface="Times New Roman" panose="02020603050405020304" pitchFamily="18" charset="0"/>
              </a:rPr>
              <a:t> USA </a:t>
            </a:r>
            <a:r>
              <a:rPr lang="fr-FR" sz="2000" dirty="0" err="1">
                <a:latin typeface="Times New Roman" panose="02020603050405020304" pitchFamily="18" charset="0"/>
                <a:cs typeface="Times New Roman" panose="02020603050405020304" pitchFamily="18" charset="0"/>
              </a:rPr>
              <a:t>dall</a:t>
            </a:r>
            <a:r>
              <a:rPr lang="fr-FR" sz="2000" dirty="0">
                <a:latin typeface="Times New Roman" panose="02020603050405020304" pitchFamily="18" charset="0"/>
                <a:cs typeface="Times New Roman" panose="02020603050405020304" pitchFamily="18" charset="0"/>
              </a:rPr>
              <a:t>’« </a:t>
            </a:r>
            <a:r>
              <a:rPr lang="fr-FR" sz="2000" b="1" dirty="0">
                <a:latin typeface="Times New Roman" panose="02020603050405020304" pitchFamily="18" charset="0"/>
                <a:cs typeface="Times New Roman" panose="02020603050405020304" pitchFamily="18" charset="0"/>
              </a:rPr>
              <a:t>Open Skies </a:t>
            </a:r>
            <a:r>
              <a:rPr lang="fr-FR" sz="2000" b="1" dirty="0" err="1">
                <a:latin typeface="Times New Roman" panose="02020603050405020304" pitchFamily="18" charset="0"/>
                <a:cs typeface="Times New Roman" panose="02020603050405020304" pitchFamily="18" charset="0"/>
              </a:rPr>
              <a:t>Treaty</a:t>
            </a:r>
            <a:r>
              <a:rPr lang="fr-FR" sz="2000" dirty="0">
                <a:latin typeface="Times New Roman" panose="02020603050405020304" pitchFamily="18" charset="0"/>
                <a:cs typeface="Times New Roman" panose="02020603050405020304" pitchFamily="18" charset="0"/>
              </a:rPr>
              <a:t> », </a:t>
            </a:r>
            <a:r>
              <a:rPr lang="fr-FR" sz="2000" dirty="0" err="1">
                <a:latin typeface="Times New Roman" panose="02020603050405020304" pitchFamily="18" charset="0"/>
                <a:cs typeface="Times New Roman" panose="02020603050405020304" pitchFamily="18" charset="0"/>
              </a:rPr>
              <a:t>che</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implica</a:t>
            </a:r>
            <a:r>
              <a:rPr lang="fr-FR" sz="2000" dirty="0">
                <a:latin typeface="Times New Roman" panose="02020603050405020304" pitchFamily="18" charset="0"/>
                <a:cs typeface="Times New Roman" panose="02020603050405020304" pitchFamily="18" charset="0"/>
              </a:rPr>
              <a:t> un programma di </a:t>
            </a:r>
            <a:r>
              <a:rPr lang="fr-FR" sz="2000" b="1" dirty="0" err="1">
                <a:latin typeface="Times New Roman" panose="02020603050405020304" pitchFamily="18" charset="0"/>
                <a:cs typeface="Times New Roman" panose="02020603050405020304" pitchFamily="18" charset="0"/>
              </a:rPr>
              <a:t>voli</a:t>
            </a:r>
            <a:r>
              <a:rPr lang="fr-FR" sz="2000" b="1" dirty="0">
                <a:latin typeface="Times New Roman" panose="02020603050405020304" pitchFamily="18" charset="0"/>
                <a:cs typeface="Times New Roman" panose="02020603050405020304" pitchFamily="18" charset="0"/>
              </a:rPr>
              <a:t> di </a:t>
            </a:r>
            <a:r>
              <a:rPr lang="fr-FR" sz="2000" b="1" dirty="0" err="1">
                <a:latin typeface="Times New Roman" panose="02020603050405020304" pitchFamily="18" charset="0"/>
                <a:cs typeface="Times New Roman" panose="02020603050405020304" pitchFamily="18" charset="0"/>
              </a:rPr>
              <a:t>surveglianza</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reciproca</a:t>
            </a:r>
            <a:r>
              <a:rPr lang="fr-FR" sz="2000" b="1" dirty="0">
                <a:latin typeface="Times New Roman" panose="02020603050405020304" pitchFamily="18" charset="0"/>
                <a:cs typeface="Times New Roman" panose="02020603050405020304" pitchFamily="18" charset="0"/>
              </a:rPr>
              <a:t>, non </a:t>
            </a:r>
            <a:r>
              <a:rPr lang="fr-FR" sz="2000" b="1" dirty="0" err="1">
                <a:latin typeface="Times New Roman" panose="02020603050405020304" pitchFamily="18" charset="0"/>
                <a:cs typeface="Times New Roman" panose="02020603050405020304" pitchFamily="18" charset="0"/>
              </a:rPr>
              <a:t>armati</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sulla</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totalità</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del</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territorio</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dgli</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Stati</a:t>
            </a:r>
            <a:r>
              <a:rPr lang="fr-FR" sz="2000" b="1" dirty="0">
                <a:latin typeface="Times New Roman" panose="02020603050405020304" pitchFamily="18" charset="0"/>
                <a:cs typeface="Times New Roman" panose="02020603050405020304" pitchFamily="18" charset="0"/>
              </a:rPr>
              <a:t> parti </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una</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initiativa</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notevole</a:t>
            </a:r>
            <a:r>
              <a:rPr lang="fr-FR" sz="2000" dirty="0">
                <a:latin typeface="Times New Roman" panose="02020603050405020304" pitchFamily="18" charset="0"/>
                <a:cs typeface="Times New Roman" panose="02020603050405020304" pitchFamily="18" charset="0"/>
              </a:rPr>
              <a:t> di </a:t>
            </a:r>
            <a:r>
              <a:rPr lang="fr-FR" sz="2000" dirty="0" err="1">
                <a:latin typeface="Times New Roman" panose="02020603050405020304" pitchFamily="18" charset="0"/>
                <a:cs typeface="Times New Roman" panose="02020603050405020304" pitchFamily="18" charset="0"/>
              </a:rPr>
              <a:t>trasparenza</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che</a:t>
            </a:r>
            <a:r>
              <a:rPr lang="fr-FR" sz="2000" dirty="0">
                <a:latin typeface="Times New Roman" panose="02020603050405020304" pitchFamily="18" charset="0"/>
                <a:cs typeface="Times New Roman" panose="02020603050405020304" pitchFamily="18" charset="0"/>
              </a:rPr>
              <a:t> mira a </a:t>
            </a:r>
            <a:r>
              <a:rPr lang="fr-FR" sz="2000" dirty="0" err="1">
                <a:latin typeface="Times New Roman" panose="02020603050405020304" pitchFamily="18" charset="0"/>
                <a:cs typeface="Times New Roman" panose="02020603050405020304" pitchFamily="18" charset="0"/>
              </a:rPr>
              <a:t>rinforzare</a:t>
            </a:r>
            <a:r>
              <a:rPr lang="fr-FR" sz="2000" dirty="0">
                <a:latin typeface="Times New Roman" panose="02020603050405020304" pitchFamily="18" charset="0"/>
                <a:cs typeface="Times New Roman" panose="02020603050405020304" pitchFamily="18" charset="0"/>
              </a:rPr>
              <a:t> la </a:t>
            </a:r>
            <a:r>
              <a:rPr lang="fr-FR" sz="2000" dirty="0" err="1">
                <a:latin typeface="Times New Roman" panose="02020603050405020304" pitchFamily="18" charset="0"/>
                <a:cs typeface="Times New Roman" panose="02020603050405020304" pitchFamily="18" charset="0"/>
              </a:rPr>
              <a:t>comprensione</a:t>
            </a:r>
            <a:r>
              <a:rPr lang="fr-FR" sz="2000" dirty="0">
                <a:latin typeface="Times New Roman" panose="02020603050405020304" pitchFamily="18" charset="0"/>
                <a:cs typeface="Times New Roman" panose="02020603050405020304" pitchFamily="18" charset="0"/>
              </a:rPr>
              <a:t> e la </a:t>
            </a:r>
            <a:r>
              <a:rPr lang="fr-FR" sz="2000" dirty="0" err="1">
                <a:latin typeface="Times New Roman" panose="02020603050405020304" pitchFamily="18" charset="0"/>
                <a:cs typeface="Times New Roman" panose="02020603050405020304" pitchFamily="18" charset="0"/>
              </a:rPr>
              <a:t>fiducia</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reciproche</a:t>
            </a:r>
            <a:r>
              <a:rPr lang="fr-FR" sz="2000" dirty="0">
                <a:latin typeface="Times New Roman" panose="02020603050405020304" pitchFamily="18" charset="0"/>
                <a:cs typeface="Times New Roman" panose="02020603050405020304" pitchFamily="18" charset="0"/>
              </a:rPr>
              <a:t>.</a:t>
            </a:r>
          </a:p>
          <a:p>
            <a:pPr algn="just"/>
            <a:r>
              <a:rPr lang="fr-FR" sz="2000" b="1" dirty="0">
                <a:latin typeface="Times New Roman" panose="02020603050405020304" pitchFamily="18" charset="0"/>
                <a:cs typeface="Times New Roman" panose="02020603050405020304" pitchFamily="18" charset="0"/>
              </a:rPr>
              <a:t>e)</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dell’</a:t>
            </a:r>
            <a:r>
              <a:rPr lang="fr-FR" sz="2000" b="1" dirty="0" err="1">
                <a:latin typeface="Times New Roman" panose="02020603050405020304" pitchFamily="18" charset="0"/>
                <a:cs typeface="Times New Roman" panose="02020603050405020304" pitchFamily="18" charset="0"/>
              </a:rPr>
              <a:t>uscita</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degli</a:t>
            </a:r>
            <a:r>
              <a:rPr lang="fr-FR" sz="2000" b="1" dirty="0">
                <a:latin typeface="Times New Roman" panose="02020603050405020304" pitchFamily="18" charset="0"/>
                <a:cs typeface="Times New Roman" panose="02020603050405020304" pitchFamily="18" charset="0"/>
              </a:rPr>
              <a:t> USA </a:t>
            </a:r>
            <a:r>
              <a:rPr lang="fr-FR" sz="2000" dirty="0" err="1">
                <a:latin typeface="Times New Roman" panose="02020603050405020304" pitchFamily="18" charset="0"/>
                <a:cs typeface="Times New Roman" panose="02020603050405020304" pitchFamily="18" charset="0"/>
              </a:rPr>
              <a:t>dall</a:t>
            </a:r>
            <a:r>
              <a:rPr lang="fr-FR" sz="2000" b="1" dirty="0">
                <a:latin typeface="Times New Roman" panose="02020603050405020304" pitchFamily="18" charset="0"/>
                <a:cs typeface="Times New Roman" panose="02020603050405020304" pitchFamily="18" charset="0"/>
              </a:rPr>
              <a:t>’ «Accordo di </a:t>
            </a:r>
            <a:r>
              <a:rPr lang="fr-FR" sz="2000" b="1" dirty="0" err="1">
                <a:latin typeface="Times New Roman" panose="02020603050405020304" pitchFamily="18" charset="0"/>
                <a:cs typeface="Times New Roman" panose="02020603050405020304" pitchFamily="18" charset="0"/>
              </a:rPr>
              <a:t>Parigi</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sul</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clima</a:t>
            </a:r>
            <a:r>
              <a:rPr lang="fr-FR" sz="2000" b="1"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del</a:t>
            </a:r>
            <a:r>
              <a:rPr lang="fr-FR" sz="2000" dirty="0">
                <a:latin typeface="Times New Roman" panose="02020603050405020304" pitchFamily="18" charset="0"/>
                <a:cs typeface="Times New Roman" panose="02020603050405020304" pitchFamily="18" charset="0"/>
              </a:rPr>
              <a:t> 2015 (COP21).</a:t>
            </a:r>
          </a:p>
          <a:p>
            <a:pPr algn="just"/>
            <a:r>
              <a:rPr lang="fr-FR" sz="2000" b="1" dirty="0">
                <a:latin typeface="Times New Roman" panose="02020603050405020304" pitchFamily="18" charset="0"/>
                <a:cs typeface="Times New Roman" panose="02020603050405020304" pitchFamily="18" charset="0"/>
              </a:rPr>
              <a:t>f)</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dell’</a:t>
            </a:r>
            <a:r>
              <a:rPr lang="fr-FR" sz="2000" b="1" dirty="0" err="1">
                <a:latin typeface="Times New Roman" panose="02020603050405020304" pitchFamily="18" charset="0"/>
                <a:cs typeface="Times New Roman" panose="02020603050405020304" pitchFamily="18" charset="0"/>
              </a:rPr>
              <a:t>uscita</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degli</a:t>
            </a:r>
            <a:r>
              <a:rPr lang="fr-FR" sz="2000" b="1" dirty="0">
                <a:latin typeface="Times New Roman" panose="02020603050405020304" pitchFamily="18" charset="0"/>
                <a:cs typeface="Times New Roman" panose="02020603050405020304" pitchFamily="18" charset="0"/>
              </a:rPr>
              <a:t> USA </a:t>
            </a:r>
            <a:r>
              <a:rPr lang="fr-FR" sz="2000" dirty="0">
                <a:latin typeface="Times New Roman" panose="02020603050405020304" pitchFamily="18" charset="0"/>
                <a:cs typeface="Times New Roman" panose="02020603050405020304" pitchFamily="18" charset="0"/>
              </a:rPr>
              <a:t>dal </a:t>
            </a:r>
            <a:r>
              <a:rPr lang="fr-FR" sz="2000" b="1" dirty="0">
                <a:latin typeface="Times New Roman" panose="02020603050405020304" pitchFamily="18" charset="0"/>
                <a:cs typeface="Times New Roman" panose="02020603050405020304" pitchFamily="18" charset="0"/>
              </a:rPr>
              <a:t>TPP (T</a:t>
            </a:r>
            <a:r>
              <a:rPr lang="fr-FR" sz="2000" dirty="0">
                <a:latin typeface="Times New Roman" panose="02020603050405020304" pitchFamily="18" charset="0"/>
                <a:cs typeface="Times New Roman" panose="02020603050405020304" pitchFamily="18" charset="0"/>
              </a:rPr>
              <a:t>rans</a:t>
            </a:r>
            <a:r>
              <a:rPr lang="fr-FR" sz="2000" b="1" dirty="0">
                <a:latin typeface="Times New Roman" panose="02020603050405020304" pitchFamily="18" charset="0"/>
                <a:cs typeface="Times New Roman" panose="02020603050405020304" pitchFamily="18" charset="0"/>
              </a:rPr>
              <a:t>-P</a:t>
            </a:r>
            <a:r>
              <a:rPr lang="fr-FR" sz="2000" dirty="0">
                <a:latin typeface="Times New Roman" panose="02020603050405020304" pitchFamily="18" charset="0"/>
                <a:cs typeface="Times New Roman" panose="02020603050405020304" pitchFamily="18" charset="0"/>
              </a:rPr>
              <a:t>acific</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P</a:t>
            </a:r>
            <a:r>
              <a:rPr lang="fr-FR" sz="2000" dirty="0" err="1">
                <a:latin typeface="Times New Roman" panose="02020603050405020304" pitchFamily="18" charset="0"/>
                <a:cs typeface="Times New Roman" panose="02020603050405020304" pitchFamily="18" charset="0"/>
              </a:rPr>
              <a:t>artnership</a:t>
            </a:r>
            <a:r>
              <a:rPr lang="fr-FR" sz="2000" b="1"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nel</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gennaio</a:t>
            </a:r>
            <a:r>
              <a:rPr lang="fr-FR" sz="2000" dirty="0">
                <a:latin typeface="Times New Roman" panose="02020603050405020304" pitchFamily="18" charset="0"/>
                <a:cs typeface="Times New Roman" panose="02020603050405020304" pitchFamily="18" charset="0"/>
              </a:rPr>
              <a:t> 2017.</a:t>
            </a:r>
          </a:p>
          <a:p>
            <a:pPr algn="just"/>
            <a:r>
              <a:rPr lang="fr-FR" sz="2000" b="1" dirty="0">
                <a:latin typeface="Times New Roman" panose="02020603050405020304" pitchFamily="18" charset="0"/>
                <a:cs typeface="Times New Roman" panose="02020603050405020304" pitchFamily="18" charset="0"/>
              </a:rPr>
              <a:t>g)</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dell’</a:t>
            </a:r>
            <a:r>
              <a:rPr lang="fr-FR" sz="2000" b="1" dirty="0" err="1">
                <a:latin typeface="Times New Roman" panose="02020603050405020304" pitchFamily="18" charset="0"/>
                <a:cs typeface="Times New Roman" panose="02020603050405020304" pitchFamily="18" charset="0"/>
              </a:rPr>
              <a:t>uscita</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degli</a:t>
            </a:r>
            <a:r>
              <a:rPr lang="fr-FR" sz="2000" b="1" dirty="0">
                <a:latin typeface="Times New Roman" panose="02020603050405020304" pitchFamily="18" charset="0"/>
                <a:cs typeface="Times New Roman" panose="02020603050405020304" pitchFamily="18" charset="0"/>
              </a:rPr>
              <a:t> USA (</a:t>
            </a:r>
            <a:r>
              <a:rPr lang="fr-FR" sz="2000" b="1" dirty="0" err="1">
                <a:latin typeface="Times New Roman" panose="02020603050405020304" pitchFamily="18" charset="0"/>
                <a:cs typeface="Times New Roman" panose="02020603050405020304" pitchFamily="18" charset="0"/>
              </a:rPr>
              <a:t>simultaneamente</a:t>
            </a:r>
            <a:r>
              <a:rPr lang="fr-FR" sz="2000" b="1" dirty="0">
                <a:latin typeface="Times New Roman" panose="02020603050405020304" pitchFamily="18" charset="0"/>
                <a:cs typeface="Times New Roman" panose="02020603050405020304" pitchFamily="18" charset="0"/>
              </a:rPr>
              <a:t> ad </a:t>
            </a:r>
            <a:r>
              <a:rPr lang="fr-FR" sz="2000" b="1" dirty="0" err="1">
                <a:latin typeface="Times New Roman" panose="02020603050405020304" pitchFamily="18" charset="0"/>
                <a:cs typeface="Times New Roman" panose="02020603050405020304" pitchFamily="18" charset="0"/>
              </a:rPr>
              <a:t>Israele</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dall’UNESCO</a:t>
            </a:r>
            <a:r>
              <a:rPr lang="fr-FR" sz="2000" dirty="0">
                <a:latin typeface="Times New Roman" panose="02020603050405020304" pitchFamily="18" charset="0"/>
                <a:cs typeface="Times New Roman" panose="02020603050405020304" pitchFamily="18" charset="0"/>
              </a:rPr>
              <a:t> il 1</a:t>
            </a:r>
            <a:r>
              <a:rPr lang="fr-FR" sz="2000" baseline="30000" dirty="0">
                <a:latin typeface="Times New Roman" panose="02020603050405020304" pitchFamily="18" charset="0"/>
                <a:cs typeface="Times New Roman" panose="02020603050405020304" pitchFamily="18" charset="0"/>
              </a:rPr>
              <a:t>°</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Gennaio</a:t>
            </a:r>
            <a:r>
              <a:rPr lang="fr-FR" sz="2000" dirty="0">
                <a:latin typeface="Times New Roman" panose="02020603050405020304" pitchFamily="18" charset="0"/>
                <a:cs typeface="Times New Roman" panose="02020603050405020304" pitchFamily="18" charset="0"/>
              </a:rPr>
              <a:t> 2019. </a:t>
            </a:r>
            <a:r>
              <a:rPr lang="fr-FR" sz="2000" b="1" dirty="0" err="1">
                <a:latin typeface="Times New Roman" panose="02020603050405020304" pitchFamily="18" charset="0"/>
                <a:cs typeface="Times New Roman" panose="02020603050405020304" pitchFamily="18" charset="0"/>
              </a:rPr>
              <a:t>Gli</a:t>
            </a:r>
            <a:r>
              <a:rPr lang="fr-FR" sz="2000" b="1" dirty="0">
                <a:latin typeface="Times New Roman" panose="02020603050405020304" pitchFamily="18" charset="0"/>
                <a:cs typeface="Times New Roman" panose="02020603050405020304" pitchFamily="18" charset="0"/>
              </a:rPr>
              <a:t> USA </a:t>
            </a:r>
            <a:r>
              <a:rPr lang="fr-FR" sz="2000" dirty="0">
                <a:latin typeface="Times New Roman" panose="02020603050405020304" pitchFamily="18" charset="0"/>
                <a:cs typeface="Times New Roman" panose="02020603050405020304" pitchFamily="18" charset="0"/>
              </a:rPr>
              <a:t>vi </a:t>
            </a:r>
            <a:r>
              <a:rPr lang="fr-FR" sz="2000" dirty="0" err="1">
                <a:latin typeface="Times New Roman" panose="02020603050405020304" pitchFamily="18" charset="0"/>
                <a:cs typeface="Times New Roman" panose="02020603050405020304" pitchFamily="18" charset="0"/>
              </a:rPr>
              <a:t>mantengono</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tuttavia</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uno</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statuto</a:t>
            </a:r>
            <a:r>
              <a:rPr lang="fr-FR" sz="2000" dirty="0">
                <a:latin typeface="Times New Roman" panose="02020603050405020304" pitchFamily="18" charset="0"/>
                <a:cs typeface="Times New Roman" panose="02020603050405020304" pitchFamily="18" charset="0"/>
              </a:rPr>
              <a:t> d’</a:t>
            </a:r>
            <a:r>
              <a:rPr lang="fr-FR" sz="2000" dirty="0" err="1">
                <a:latin typeface="Times New Roman" panose="02020603050405020304" pitchFamily="18" charset="0"/>
                <a:cs typeface="Times New Roman" panose="02020603050405020304" pitchFamily="18" charset="0"/>
              </a:rPr>
              <a:t>osservatore</a:t>
            </a:r>
            <a:r>
              <a:rPr lang="fr-FR" sz="2000" dirty="0">
                <a:latin typeface="Times New Roman" panose="02020603050405020304" pitchFamily="18" charset="0"/>
                <a:cs typeface="Times New Roman" panose="02020603050405020304" pitchFamily="18" charset="0"/>
              </a:rPr>
              <a:t>.</a:t>
            </a:r>
          </a:p>
          <a:p>
            <a:pPr algn="just"/>
            <a:r>
              <a:rPr lang="fr-FR" sz="2000" b="1" dirty="0">
                <a:latin typeface="Times New Roman" panose="02020603050405020304" pitchFamily="18" charset="0"/>
                <a:cs typeface="Times New Roman" panose="02020603050405020304" pitchFamily="18" charset="0"/>
              </a:rPr>
              <a:t>h)</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del</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rischio</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che</a:t>
            </a:r>
            <a:r>
              <a:rPr lang="fr-FR" sz="2000" dirty="0">
                <a:latin typeface="Times New Roman" panose="02020603050405020304" pitchFamily="18" charset="0"/>
                <a:cs typeface="Times New Roman" panose="02020603050405020304" pitchFamily="18" charset="0"/>
              </a:rPr>
              <a:t> il </a:t>
            </a:r>
            <a:r>
              <a:rPr lang="fr-FR" sz="2000" b="1" dirty="0" err="1">
                <a:latin typeface="Times New Roman" panose="02020603050405020304" pitchFamily="18" charset="0"/>
                <a:cs typeface="Times New Roman" panose="02020603050405020304" pitchFamily="18" charset="0"/>
              </a:rPr>
              <a:t>Trattato</a:t>
            </a:r>
            <a:r>
              <a:rPr lang="fr-FR" sz="2000" b="1" dirty="0">
                <a:latin typeface="Times New Roman" panose="02020603050405020304" pitchFamily="18" charset="0"/>
                <a:cs typeface="Times New Roman" panose="02020603050405020304" pitchFamily="18" charset="0"/>
              </a:rPr>
              <a:t> ‘New START’ (New Strategic Arms </a:t>
            </a:r>
            <a:r>
              <a:rPr lang="fr-FR" sz="2000" b="1" dirty="0" err="1">
                <a:latin typeface="Times New Roman" panose="02020603050405020304" pitchFamily="18" charset="0"/>
                <a:cs typeface="Times New Roman" panose="02020603050405020304" pitchFamily="18" charset="0"/>
              </a:rPr>
              <a:t>Reduction</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Treaty</a:t>
            </a:r>
            <a:r>
              <a:rPr lang="fr-FR" sz="2000" b="1"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possa</a:t>
            </a:r>
            <a:r>
              <a:rPr lang="fr-FR" sz="2000" dirty="0">
                <a:latin typeface="Times New Roman" panose="02020603050405020304" pitchFamily="18" charset="0"/>
                <a:cs typeface="Times New Roman" panose="02020603050405020304" pitchFamily="18" charset="0"/>
              </a:rPr>
              <a:t> non venir </a:t>
            </a:r>
            <a:r>
              <a:rPr lang="fr-FR" sz="2000" dirty="0" err="1">
                <a:latin typeface="Times New Roman" panose="02020603050405020304" pitchFamily="18" charset="0"/>
                <a:cs typeface="Times New Roman" panose="02020603050405020304" pitchFamily="18" charset="0"/>
              </a:rPr>
              <a:t>rinnovato</a:t>
            </a:r>
            <a:r>
              <a:rPr lang="fr-FR" sz="2000" dirty="0">
                <a:latin typeface="Times New Roman" panose="02020603050405020304" pitchFamily="18" charset="0"/>
                <a:cs typeface="Times New Roman" panose="02020603050405020304" pitchFamily="18" charset="0"/>
              </a:rPr>
              <a:t> </a:t>
            </a:r>
            <a:r>
              <a:rPr lang="fr-FR" sz="2000" b="1" dirty="0">
                <a:latin typeface="Times New Roman" panose="02020603050405020304" pitchFamily="18" charset="0"/>
                <a:cs typeface="Times New Roman" panose="02020603050405020304" pitchFamily="18" charset="0"/>
              </a:rPr>
              <a:t>il 5 </a:t>
            </a:r>
            <a:r>
              <a:rPr lang="fr-FR" sz="2000" b="1" dirty="0" err="1">
                <a:latin typeface="Times New Roman" panose="02020603050405020304" pitchFamily="18" charset="0"/>
                <a:cs typeface="Times New Roman" panose="02020603050405020304" pitchFamily="18" charset="0"/>
              </a:rPr>
              <a:t>febbraio</a:t>
            </a:r>
            <a:r>
              <a:rPr lang="fr-FR" sz="2000" b="1" dirty="0">
                <a:latin typeface="Times New Roman" panose="02020603050405020304" pitchFamily="18" charset="0"/>
                <a:cs typeface="Times New Roman" panose="02020603050405020304" pitchFamily="18" charset="0"/>
              </a:rPr>
              <a:t> 2021</a:t>
            </a:r>
            <a:r>
              <a:rPr lang="fr-FR" sz="2000" dirty="0">
                <a:latin typeface="Times New Roman" panose="02020603050405020304" pitchFamily="18" charset="0"/>
                <a:cs typeface="Times New Roman" panose="02020603050405020304" pitchFamily="18" charset="0"/>
              </a:rPr>
              <a:t>, data </a:t>
            </a:r>
            <a:r>
              <a:rPr lang="fr-FR" sz="2000" dirty="0" err="1">
                <a:latin typeface="Times New Roman" panose="02020603050405020304" pitchFamily="18" charset="0"/>
                <a:cs typeface="Times New Roman" panose="02020603050405020304" pitchFamily="18" charset="0"/>
              </a:rPr>
              <a:t>della</a:t>
            </a:r>
            <a:r>
              <a:rPr lang="fr-FR" sz="2000" dirty="0">
                <a:latin typeface="Times New Roman" panose="02020603050405020304" pitchFamily="18" charset="0"/>
                <a:cs typeface="Times New Roman" panose="02020603050405020304" pitchFamily="18" charset="0"/>
              </a:rPr>
              <a:t> sua </a:t>
            </a:r>
            <a:r>
              <a:rPr lang="fr-FR" sz="2000" dirty="0" err="1">
                <a:latin typeface="Times New Roman" panose="02020603050405020304" pitchFamily="18" charset="0"/>
                <a:cs typeface="Times New Roman" panose="02020603050405020304" pitchFamily="18" charset="0"/>
              </a:rPr>
              <a:t>prossima</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scadenza</a:t>
            </a:r>
            <a:r>
              <a:rPr lang="fr-FR" sz="2000" dirty="0">
                <a:latin typeface="Times New Roman" panose="02020603050405020304" pitchFamily="18" charset="0"/>
                <a:cs typeface="Times New Roman" panose="02020603050405020304" pitchFamily="18" charset="0"/>
              </a:rPr>
              <a:t>. </a:t>
            </a:r>
          </a:p>
          <a:p>
            <a:endParaRPr lang="it-IT" dirty="0"/>
          </a:p>
        </p:txBody>
      </p:sp>
      <p:sp>
        <p:nvSpPr>
          <p:cNvPr id="4" name="Espace réservé du numéro de diapositive 3">
            <a:extLst>
              <a:ext uri="{FF2B5EF4-FFF2-40B4-BE49-F238E27FC236}">
                <a16:creationId xmlns:a16="http://schemas.microsoft.com/office/drawing/2014/main" id="{4A4A574F-6E48-D24E-BAD2-C213A08719F1}"/>
              </a:ext>
            </a:extLst>
          </p:cNvPr>
          <p:cNvSpPr>
            <a:spLocks noGrp="1"/>
          </p:cNvSpPr>
          <p:nvPr>
            <p:ph type="sldNum" sz="quarter" idx="12"/>
          </p:nvPr>
        </p:nvSpPr>
        <p:spPr/>
        <p:txBody>
          <a:bodyPr/>
          <a:lstStyle/>
          <a:p>
            <a:fld id="{473DAE95-8382-BB4F-AA56-DD5979AB0BAB}" type="slidenum">
              <a:rPr lang="fr-FR" smtClean="0"/>
              <a:t>6</a:t>
            </a:fld>
            <a:endParaRPr lang="fr-FR"/>
          </a:p>
        </p:txBody>
      </p:sp>
    </p:spTree>
    <p:extLst>
      <p:ext uri="{BB962C8B-B14F-4D97-AF65-F5344CB8AC3E}">
        <p14:creationId xmlns:p14="http://schemas.microsoft.com/office/powerpoint/2010/main" val="2188412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6517D67-233B-AC47-9AAB-BB0FC764ACA5}"/>
              </a:ext>
            </a:extLst>
          </p:cNvPr>
          <p:cNvSpPr>
            <a:spLocks noGrp="1"/>
          </p:cNvSpPr>
          <p:nvPr>
            <p:ph idx="1"/>
          </p:nvPr>
        </p:nvSpPr>
        <p:spPr>
          <a:xfrm>
            <a:off x="838200" y="492918"/>
            <a:ext cx="10515600" cy="5872163"/>
          </a:xfrm>
        </p:spPr>
        <p:txBody>
          <a:bodyPr/>
          <a:lstStyle/>
          <a:p>
            <a:endParaRPr lang="fr-FR" u="sng" dirty="0"/>
          </a:p>
          <a:p>
            <a:pPr algn="just"/>
            <a:r>
              <a:rPr lang="fr-FR" u="sng" dirty="0">
                <a:latin typeface="Times New Roman" panose="02020603050405020304" pitchFamily="18" charset="0"/>
                <a:cs typeface="Times New Roman" panose="02020603050405020304" pitchFamily="18" charset="0"/>
              </a:rPr>
              <a:t>A </a:t>
            </a:r>
            <a:r>
              <a:rPr lang="fr-FR" u="sng" dirty="0" err="1">
                <a:latin typeface="Times New Roman" panose="02020603050405020304" pitchFamily="18" charset="0"/>
                <a:cs typeface="Times New Roman" panose="02020603050405020304" pitchFamily="18" charset="0"/>
              </a:rPr>
              <a:t>cio</a:t>
            </a:r>
            <a:r>
              <a:rPr lang="fr-FR" u="sng" dirty="0">
                <a:latin typeface="Times New Roman" panose="02020603050405020304" pitchFamily="18" charset="0"/>
                <a:cs typeface="Times New Roman" panose="02020603050405020304" pitchFamily="18" charset="0"/>
              </a:rPr>
              <a:t>’ si </a:t>
            </a:r>
            <a:r>
              <a:rPr lang="fr-FR" u="sng" dirty="0" err="1">
                <a:latin typeface="Times New Roman" panose="02020603050405020304" pitchFamily="18" charset="0"/>
                <a:cs typeface="Times New Roman" panose="02020603050405020304" pitchFamily="18" charset="0"/>
              </a:rPr>
              <a:t>aggiunge</a:t>
            </a:r>
            <a:r>
              <a:rPr lang="fr-FR" dirty="0">
                <a:latin typeface="Times New Roman" panose="02020603050405020304" pitchFamily="18" charset="0"/>
                <a:cs typeface="Times New Roman" panose="02020603050405020304" pitchFamily="18" charset="0"/>
              </a:rPr>
              <a:t> :</a:t>
            </a:r>
          </a:p>
          <a:p>
            <a:pPr algn="just"/>
            <a:r>
              <a:rPr lang="fr-FR" dirty="0">
                <a:latin typeface="Times New Roman" panose="02020603050405020304" pitchFamily="18" charset="0"/>
                <a:cs typeface="Times New Roman" panose="02020603050405020304" pitchFamily="18" charset="0"/>
              </a:rPr>
              <a:t>la </a:t>
            </a:r>
            <a:r>
              <a:rPr lang="fr-FR" dirty="0" err="1">
                <a:latin typeface="Times New Roman" panose="02020603050405020304" pitchFamily="18" charset="0"/>
                <a:cs typeface="Times New Roman" panose="02020603050405020304" pitchFamily="18" charset="0"/>
              </a:rPr>
              <a:t>pubblicazione</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nel</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gennaio</a:t>
            </a:r>
            <a:r>
              <a:rPr lang="fr-FR" dirty="0">
                <a:latin typeface="Times New Roman" panose="02020603050405020304" pitchFamily="18" charset="0"/>
                <a:cs typeface="Times New Roman" panose="02020603050405020304" pitchFamily="18" charset="0"/>
              </a:rPr>
              <a:t> 2018, </a:t>
            </a:r>
            <a:r>
              <a:rPr lang="fr-FR" dirty="0" err="1">
                <a:latin typeface="Times New Roman" panose="02020603050405020304" pitchFamily="18" charset="0"/>
                <a:cs typeface="Times New Roman" panose="02020603050405020304" pitchFamily="18" charset="0"/>
              </a:rPr>
              <a:t>della</a:t>
            </a:r>
            <a:r>
              <a:rPr lang="fr-FR" dirty="0">
                <a:latin typeface="Times New Roman" panose="02020603050405020304" pitchFamily="18" charset="0"/>
                <a:cs typeface="Times New Roman" panose="02020603050405020304" pitchFamily="18" charset="0"/>
              </a:rPr>
              <a:t> « </a:t>
            </a:r>
            <a:r>
              <a:rPr lang="fr-FR" b="1" dirty="0" err="1">
                <a:latin typeface="Times New Roman" panose="02020603050405020304" pitchFamily="18" charset="0"/>
                <a:cs typeface="Times New Roman" panose="02020603050405020304" pitchFamily="18" charset="0"/>
              </a:rPr>
              <a:t>Nuclear</a:t>
            </a:r>
            <a:r>
              <a:rPr lang="fr-FR" b="1" dirty="0">
                <a:latin typeface="Times New Roman" panose="02020603050405020304" pitchFamily="18" charset="0"/>
                <a:cs typeface="Times New Roman" panose="02020603050405020304" pitchFamily="18" charset="0"/>
              </a:rPr>
              <a:t> Posture </a:t>
            </a:r>
            <a:r>
              <a:rPr lang="fr-FR" b="1" dirty="0" err="1">
                <a:latin typeface="Times New Roman" panose="02020603050405020304" pitchFamily="18" charset="0"/>
                <a:cs typeface="Times New Roman" panose="02020603050405020304" pitchFamily="18" charset="0"/>
              </a:rPr>
              <a:t>Review</a:t>
            </a:r>
            <a:r>
              <a:rPr lang="fr-FR" b="1" dirty="0">
                <a:latin typeface="Times New Roman" panose="02020603050405020304" pitchFamily="18" charset="0"/>
                <a:cs typeface="Times New Roman" panose="02020603050405020304" pitchFamily="18" charset="0"/>
              </a:rPr>
              <a:t> 2018 </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che</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prevede</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tra</a:t>
            </a:r>
            <a:r>
              <a:rPr lang="fr-FR" dirty="0">
                <a:latin typeface="Times New Roman" panose="02020603050405020304" pitchFamily="18" charset="0"/>
                <a:cs typeface="Times New Roman" panose="02020603050405020304" pitchFamily="18" charset="0"/>
              </a:rPr>
              <a:t> le </a:t>
            </a:r>
            <a:r>
              <a:rPr lang="fr-FR" dirty="0" err="1">
                <a:latin typeface="Times New Roman" panose="02020603050405020304" pitchFamily="18" charset="0"/>
                <a:cs typeface="Times New Roman" panose="02020603050405020304" pitchFamily="18" charset="0"/>
              </a:rPr>
              <a:t>altre</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cose</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uno</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sviluppo</a:t>
            </a:r>
            <a:r>
              <a:rPr lang="fr-FR" dirty="0">
                <a:latin typeface="Times New Roman" panose="02020603050405020304" pitchFamily="18" charset="0"/>
                <a:cs typeface="Times New Roman" panose="02020603050405020304" pitchFamily="18" charset="0"/>
              </a:rPr>
              <a:t> di « </a:t>
            </a:r>
            <a:r>
              <a:rPr lang="fr-FR" b="1" dirty="0">
                <a:latin typeface="Times New Roman" panose="02020603050405020304" pitchFamily="18" charset="0"/>
                <a:cs typeface="Times New Roman" panose="02020603050405020304" pitchFamily="18" charset="0"/>
              </a:rPr>
              <a:t>mini-</a:t>
            </a:r>
            <a:r>
              <a:rPr lang="fr-FR" b="1" dirty="0" err="1">
                <a:latin typeface="Times New Roman" panose="02020603050405020304" pitchFamily="18" charset="0"/>
                <a:cs typeface="Times New Roman" panose="02020603050405020304" pitchFamily="18" charset="0"/>
              </a:rPr>
              <a:t>nukes</a:t>
            </a:r>
            <a:r>
              <a:rPr lang="fr-FR" dirty="0">
                <a:latin typeface="Times New Roman" panose="02020603050405020304" pitchFamily="18" charset="0"/>
                <a:cs typeface="Times New Roman" panose="02020603050405020304" pitchFamily="18" charset="0"/>
              </a:rPr>
              <a:t> » su grande scala,</a:t>
            </a:r>
          </a:p>
          <a:p>
            <a:pPr algn="just"/>
            <a:r>
              <a:rPr lang="fr-FR" dirty="0">
                <a:latin typeface="Times New Roman" panose="02020603050405020304" pitchFamily="18" charset="0"/>
                <a:cs typeface="Times New Roman" panose="02020603050405020304" pitchFamily="18" charset="0"/>
              </a:rPr>
              <a:t>Ed anche l’</a:t>
            </a:r>
            <a:r>
              <a:rPr lang="fr-FR" dirty="0" err="1">
                <a:latin typeface="Times New Roman" panose="02020603050405020304" pitchFamily="18" charset="0"/>
                <a:cs typeface="Times New Roman" panose="02020603050405020304" pitchFamily="18" charset="0"/>
              </a:rPr>
              <a:t>edizione</a:t>
            </a:r>
            <a:r>
              <a:rPr lang="fr-FR" dirty="0">
                <a:latin typeface="Times New Roman" panose="02020603050405020304" pitchFamily="18" charset="0"/>
                <a:cs typeface="Times New Roman" panose="02020603050405020304" pitchFamily="18" charset="0"/>
              </a:rPr>
              <a:t>, il 14 novembre 2018, </a:t>
            </a:r>
            <a:r>
              <a:rPr lang="fr-FR" dirty="0" err="1">
                <a:latin typeface="Times New Roman" panose="02020603050405020304" pitchFamily="18" charset="0"/>
                <a:cs typeface="Times New Roman" panose="02020603050405020304" pitchFamily="18" charset="0"/>
              </a:rPr>
              <a:t>del</a:t>
            </a:r>
            <a:r>
              <a:rPr lang="fr-FR" dirty="0">
                <a:latin typeface="Times New Roman" panose="02020603050405020304" pitchFamily="18" charset="0"/>
                <a:cs typeface="Times New Roman" panose="02020603050405020304" pitchFamily="18" charset="0"/>
              </a:rPr>
              <a:t> </a:t>
            </a:r>
            <a:r>
              <a:rPr lang="it-IT" b="1" dirty="0">
                <a:latin typeface="Times New Roman" panose="02020603050405020304" pitchFamily="18" charset="0"/>
                <a:cs typeface="Times New Roman" panose="02020603050405020304" pitchFamily="18" charset="0"/>
              </a:rPr>
              <a:t>Rapporto della ‘National Defense </a:t>
            </a:r>
            <a:r>
              <a:rPr lang="it-IT" b="1" dirty="0" err="1">
                <a:latin typeface="Times New Roman" panose="02020603050405020304" pitchFamily="18" charset="0"/>
                <a:cs typeface="Times New Roman" panose="02020603050405020304" pitchFamily="18" charset="0"/>
              </a:rPr>
              <a:t>Strategy</a:t>
            </a:r>
            <a:r>
              <a:rPr lang="it-IT" b="1" dirty="0">
                <a:latin typeface="Times New Roman" panose="02020603050405020304" pitchFamily="18" charset="0"/>
                <a:cs typeface="Times New Roman" panose="02020603050405020304" pitchFamily="18" charset="0"/>
              </a:rPr>
              <a:t> </a:t>
            </a:r>
            <a:r>
              <a:rPr lang="it-IT" b="1" dirty="0" err="1">
                <a:latin typeface="Times New Roman" panose="02020603050405020304" pitchFamily="18" charset="0"/>
                <a:cs typeface="Times New Roman" panose="02020603050405020304" pitchFamily="18" charset="0"/>
              </a:rPr>
              <a:t>Commission</a:t>
            </a:r>
            <a:r>
              <a:rPr lang="it-IT" b="1"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degli</a:t>
            </a:r>
            <a:r>
              <a:rPr lang="it-IT" b="1" dirty="0">
                <a:latin typeface="Times New Roman" panose="02020603050405020304" pitchFamily="18" charset="0"/>
                <a:cs typeface="Times New Roman" panose="02020603050405020304" pitchFamily="18" charset="0"/>
              </a:rPr>
              <a:t> USA</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commissione</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paritaria</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Repubblicani-Democratici</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che</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designa</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esplicitamente</a:t>
            </a:r>
            <a:r>
              <a:rPr lang="fr-FR" dirty="0">
                <a:latin typeface="Times New Roman" panose="02020603050405020304" pitchFamily="18" charset="0"/>
                <a:cs typeface="Times New Roman" panose="02020603050405020304" pitchFamily="18" charset="0"/>
              </a:rPr>
              <a:t> </a:t>
            </a:r>
            <a:r>
              <a:rPr lang="fr-FR" b="1" dirty="0">
                <a:latin typeface="Times New Roman" panose="02020603050405020304" pitchFamily="18" charset="0"/>
                <a:cs typeface="Times New Roman" panose="02020603050405020304" pitchFamily="18" charset="0"/>
              </a:rPr>
              <a:t>la </a:t>
            </a:r>
            <a:r>
              <a:rPr lang="fr-FR" b="1" dirty="0" err="1">
                <a:latin typeface="Times New Roman" panose="02020603050405020304" pitchFamily="18" charset="0"/>
                <a:cs typeface="Times New Roman" panose="02020603050405020304" pitchFamily="18" charset="0"/>
              </a:rPr>
              <a:t>Russia</a:t>
            </a:r>
            <a:r>
              <a:rPr lang="fr-FR" b="1" dirty="0">
                <a:latin typeface="Times New Roman" panose="02020603050405020304" pitchFamily="18" charset="0"/>
                <a:cs typeface="Times New Roman" panose="02020603050405020304" pitchFamily="18" charset="0"/>
              </a:rPr>
              <a:t> e la </a:t>
            </a:r>
            <a:r>
              <a:rPr lang="fr-FR" b="1" dirty="0" err="1">
                <a:latin typeface="Times New Roman" panose="02020603050405020304" pitchFamily="18" charset="0"/>
                <a:cs typeface="Times New Roman" panose="02020603050405020304" pitchFamily="18" charset="0"/>
              </a:rPr>
              <a:t>Cina</a:t>
            </a:r>
            <a:r>
              <a:rPr lang="fr-FR" b="1" dirty="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come ‘</a:t>
            </a:r>
            <a:r>
              <a:rPr lang="fr-FR" b="1" i="1" dirty="0" err="1">
                <a:latin typeface="Times New Roman" panose="02020603050405020304" pitchFamily="18" charset="0"/>
                <a:cs typeface="Times New Roman" panose="02020603050405020304" pitchFamily="18" charset="0"/>
              </a:rPr>
              <a:t>nemici</a:t>
            </a:r>
            <a:r>
              <a:rPr lang="fr-FR" b="1" i="1" dirty="0">
                <a:latin typeface="Times New Roman" panose="02020603050405020304" pitchFamily="18" charset="0"/>
                <a:cs typeface="Times New Roman" panose="02020603050405020304" pitchFamily="18" charset="0"/>
              </a:rPr>
              <a:t>’</a:t>
            </a:r>
            <a:r>
              <a:rPr lang="fr-FR" b="1" dirty="0">
                <a:latin typeface="Times New Roman" panose="02020603050405020304" pitchFamily="18" charset="0"/>
                <a:cs typeface="Times New Roman" panose="02020603050405020304" pitchFamily="18" charset="0"/>
              </a:rPr>
              <a:t> </a:t>
            </a:r>
            <a:r>
              <a:rPr lang="fr-FR" b="1" dirty="0" err="1">
                <a:latin typeface="Times New Roman" panose="02020603050405020304" pitchFamily="18" charset="0"/>
                <a:cs typeface="Times New Roman" panose="02020603050405020304" pitchFamily="18" charset="0"/>
              </a:rPr>
              <a:t>dgli</a:t>
            </a:r>
            <a:r>
              <a:rPr lang="fr-FR" b="1" dirty="0">
                <a:latin typeface="Times New Roman" panose="02020603050405020304" pitchFamily="18" charset="0"/>
                <a:cs typeface="Times New Roman" panose="02020603050405020304" pitchFamily="18" charset="0"/>
              </a:rPr>
              <a:t> USA </a:t>
            </a:r>
            <a:r>
              <a:rPr lang="fr-FR" dirty="0">
                <a:latin typeface="Times New Roman" panose="02020603050405020304" pitchFamily="18" charset="0"/>
                <a:cs typeface="Times New Roman" panose="02020603050405020304" pitchFamily="18" charset="0"/>
              </a:rPr>
              <a:t>e </a:t>
            </a:r>
            <a:r>
              <a:rPr lang="fr-FR" dirty="0" err="1">
                <a:latin typeface="Times New Roman" panose="02020603050405020304" pitchFamily="18" charset="0"/>
                <a:cs typeface="Times New Roman" panose="02020603050405020304" pitchFamily="18" charset="0"/>
              </a:rPr>
              <a:t>raccomanda</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che</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gli</a:t>
            </a:r>
            <a:r>
              <a:rPr lang="fr-FR" dirty="0">
                <a:latin typeface="Times New Roman" panose="02020603050405020304" pitchFamily="18" charset="0"/>
                <a:cs typeface="Times New Roman" panose="02020603050405020304" pitchFamily="18" charset="0"/>
              </a:rPr>
              <a:t> USA si </a:t>
            </a:r>
            <a:r>
              <a:rPr lang="fr-FR" dirty="0" err="1">
                <a:latin typeface="Times New Roman" panose="02020603050405020304" pitchFamily="18" charset="0"/>
                <a:cs typeface="Times New Roman" panose="02020603050405020304" pitchFamily="18" charset="0"/>
              </a:rPr>
              <a:t>dotino</a:t>
            </a:r>
            <a:r>
              <a:rPr lang="fr-FR" dirty="0">
                <a:latin typeface="Times New Roman" panose="02020603050405020304" pitchFamily="18" charset="0"/>
                <a:cs typeface="Times New Roman" panose="02020603050405020304" pitchFamily="18" charset="0"/>
              </a:rPr>
              <a:t> dei </a:t>
            </a:r>
            <a:r>
              <a:rPr lang="fr-FR" dirty="0" err="1">
                <a:latin typeface="Times New Roman" panose="02020603050405020304" pitchFamily="18" charset="0"/>
                <a:cs typeface="Times New Roman" panose="02020603050405020304" pitchFamily="18" charset="0"/>
              </a:rPr>
              <a:t>mezzi</a:t>
            </a:r>
            <a:r>
              <a:rPr lang="fr-FR" dirty="0">
                <a:latin typeface="Times New Roman" panose="02020603050405020304" pitchFamily="18" charset="0"/>
                <a:cs typeface="Times New Roman" panose="02020603050405020304" pitchFamily="18" charset="0"/>
              </a:rPr>
              <a:t> per </a:t>
            </a:r>
            <a:r>
              <a:rPr lang="fr-FR" b="1" dirty="0" err="1">
                <a:latin typeface="Times New Roman" panose="02020603050405020304" pitchFamily="18" charset="0"/>
                <a:cs typeface="Times New Roman" panose="02020603050405020304" pitchFamily="18" charset="0"/>
              </a:rPr>
              <a:t>vincere</a:t>
            </a:r>
            <a:r>
              <a:rPr lang="fr-FR" dirty="0">
                <a:latin typeface="Times New Roman" panose="02020603050405020304" pitchFamily="18" charset="0"/>
                <a:cs typeface="Times New Roman" panose="02020603050405020304" pitchFamily="18" charset="0"/>
              </a:rPr>
              <a:t> (sic!) </a:t>
            </a:r>
            <a:r>
              <a:rPr lang="fr-FR" dirty="0" err="1">
                <a:latin typeface="Times New Roman" panose="02020603050405020304" pitchFamily="18" charset="0"/>
                <a:cs typeface="Times New Roman" panose="02020603050405020304" pitchFamily="18" charset="0"/>
              </a:rPr>
              <a:t>un’eventuale</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guerra</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contro</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questi</a:t>
            </a:r>
            <a:r>
              <a:rPr lang="fr-FR" dirty="0">
                <a:latin typeface="Times New Roman" panose="02020603050405020304" pitchFamily="18" charset="0"/>
                <a:cs typeface="Times New Roman" panose="02020603050405020304" pitchFamily="18" charset="0"/>
              </a:rPr>
              <a:t> due </a:t>
            </a:r>
            <a:r>
              <a:rPr lang="fr-FR" dirty="0" err="1">
                <a:latin typeface="Times New Roman" panose="02020603050405020304" pitchFamily="18" charset="0"/>
                <a:cs typeface="Times New Roman" panose="02020603050405020304" pitchFamily="18" charset="0"/>
              </a:rPr>
              <a:t>nemici</a:t>
            </a:r>
            <a:r>
              <a:rPr lang="fr-FR" dirty="0">
                <a:latin typeface="Times New Roman" panose="02020603050405020304" pitchFamily="18" charset="0"/>
                <a:cs typeface="Times New Roman" panose="02020603050405020304" pitchFamily="18" charset="0"/>
              </a:rPr>
              <a:t>.</a:t>
            </a:r>
          </a:p>
          <a:p>
            <a:pPr marL="0" indent="0">
              <a:buNone/>
            </a:pPr>
            <a:endParaRPr lang="fr-FR" dirty="0"/>
          </a:p>
        </p:txBody>
      </p:sp>
      <p:sp>
        <p:nvSpPr>
          <p:cNvPr id="4" name="Espace réservé du numéro de diapositive 3">
            <a:extLst>
              <a:ext uri="{FF2B5EF4-FFF2-40B4-BE49-F238E27FC236}">
                <a16:creationId xmlns:a16="http://schemas.microsoft.com/office/drawing/2014/main" id="{3F073D09-FA7F-284D-AAC5-0916853EAC5D}"/>
              </a:ext>
            </a:extLst>
          </p:cNvPr>
          <p:cNvSpPr>
            <a:spLocks noGrp="1"/>
          </p:cNvSpPr>
          <p:nvPr>
            <p:ph type="sldNum" sz="quarter" idx="12"/>
          </p:nvPr>
        </p:nvSpPr>
        <p:spPr/>
        <p:txBody>
          <a:bodyPr/>
          <a:lstStyle/>
          <a:p>
            <a:fld id="{473DAE95-8382-BB4F-AA56-DD5979AB0BAB}" type="slidenum">
              <a:rPr lang="fr-FR" smtClean="0"/>
              <a:t>7</a:t>
            </a:fld>
            <a:endParaRPr lang="fr-FR"/>
          </a:p>
        </p:txBody>
      </p:sp>
    </p:spTree>
    <p:extLst>
      <p:ext uri="{BB962C8B-B14F-4D97-AF65-F5344CB8AC3E}">
        <p14:creationId xmlns:p14="http://schemas.microsoft.com/office/powerpoint/2010/main" val="617366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2C7A316-ED1F-9844-8A58-89278E1C1E35}"/>
              </a:ext>
            </a:extLst>
          </p:cNvPr>
          <p:cNvSpPr>
            <a:spLocks noGrp="1"/>
          </p:cNvSpPr>
          <p:nvPr>
            <p:ph idx="1"/>
          </p:nvPr>
        </p:nvSpPr>
        <p:spPr>
          <a:xfrm>
            <a:off x="838200" y="0"/>
            <a:ext cx="10515600" cy="6215063"/>
          </a:xfrm>
        </p:spPr>
        <p:txBody>
          <a:bodyPr>
            <a:normAutofit fontScale="92500"/>
          </a:bodyPr>
          <a:lstStyle/>
          <a:p>
            <a:pPr marL="0" indent="0">
              <a:buNone/>
            </a:pPr>
            <a:endParaRPr lang="fr-FR" dirty="0">
              <a:latin typeface="Times New Roman" panose="02020603050405020304" pitchFamily="18" charset="0"/>
              <a:cs typeface="Times New Roman" panose="02020603050405020304" pitchFamily="18" charset="0"/>
            </a:endParaRPr>
          </a:p>
          <a:p>
            <a:pPr marL="0" indent="0">
              <a:buNone/>
            </a:pPr>
            <a:r>
              <a:rPr lang="it-IT" b="1" dirty="0">
                <a:solidFill>
                  <a:srgbClr val="C00000"/>
                </a:solidFill>
                <a:latin typeface="Times New Roman" panose="02020603050405020304" pitchFamily="18" charset="0"/>
                <a:cs typeface="Times New Roman" panose="02020603050405020304" pitchFamily="18" charset="0"/>
              </a:rPr>
              <a:t>Ma, ecco un grande passo nella buona direzione : </a:t>
            </a:r>
          </a:p>
          <a:p>
            <a:pPr marL="0" indent="0" algn="ctr">
              <a:buNone/>
            </a:pPr>
            <a:r>
              <a:rPr lang="it-IT" dirty="0">
                <a:latin typeface="Times New Roman" panose="02020603050405020304" pitchFamily="18" charset="0"/>
                <a:cs typeface="Times New Roman" panose="02020603050405020304" pitchFamily="18" charset="0"/>
              </a:rPr>
              <a:t>Il Trattato di Proibizione delle Armi Nucleari (TPAN)</a:t>
            </a:r>
          </a:p>
          <a:p>
            <a:pPr marL="0" indent="0" algn="ctr">
              <a:buNone/>
            </a:pPr>
            <a:r>
              <a:rPr lang="it-IT" dirty="0">
                <a:latin typeface="Times New Roman" panose="02020603050405020304" pitchFamily="18" charset="0"/>
                <a:cs typeface="Times New Roman" panose="02020603050405020304" pitchFamily="18" charset="0"/>
              </a:rPr>
              <a:t>è stato </a:t>
            </a:r>
            <a:r>
              <a:rPr lang="it-IT" b="1" dirty="0">
                <a:solidFill>
                  <a:srgbClr val="C00000"/>
                </a:solidFill>
                <a:latin typeface="Times New Roman" panose="02020603050405020304" pitchFamily="18" charset="0"/>
                <a:cs typeface="Times New Roman" panose="02020603050405020304" pitchFamily="18" charset="0"/>
              </a:rPr>
              <a:t>adottato</a:t>
            </a:r>
            <a:r>
              <a:rPr lang="it-IT" dirty="0">
                <a:latin typeface="Times New Roman" panose="02020603050405020304" pitchFamily="18" charset="0"/>
                <a:cs typeface="Times New Roman" panose="02020603050405020304" pitchFamily="18" charset="0"/>
              </a:rPr>
              <a:t> il 7 luglio 2017 all’ONU a New York</a:t>
            </a:r>
          </a:p>
          <a:p>
            <a:pPr marL="0" indent="0" algn="ctr">
              <a:buNone/>
            </a:pPr>
            <a:r>
              <a:rPr lang="it-IT" dirty="0">
                <a:latin typeface="Times New Roman" panose="02020603050405020304" pitchFamily="18" charset="0"/>
                <a:cs typeface="Times New Roman" panose="02020603050405020304" pitchFamily="18" charset="0"/>
              </a:rPr>
              <a:t>con 122 voti favorevoli, </a:t>
            </a:r>
          </a:p>
          <a:p>
            <a:pPr marL="0" indent="0" algn="ctr">
              <a:buNone/>
            </a:pPr>
            <a:r>
              <a:rPr lang="it-IT" sz="2400" dirty="0">
                <a:latin typeface="Times New Roman" panose="02020603050405020304" pitchFamily="18" charset="0"/>
                <a:cs typeface="Times New Roman" panose="02020603050405020304" pitchFamily="18" charset="0"/>
              </a:rPr>
              <a:t>più altri </a:t>
            </a:r>
            <a:r>
              <a:rPr lang="it-IT" sz="2400" b="1" dirty="0">
                <a:solidFill>
                  <a:srgbClr val="C00000"/>
                </a:solidFill>
                <a:latin typeface="Times New Roman" panose="02020603050405020304" pitchFamily="18" charset="0"/>
                <a:cs typeface="Times New Roman" panose="02020603050405020304" pitchFamily="18" charset="0"/>
              </a:rPr>
              <a:t>8</a:t>
            </a:r>
            <a:r>
              <a:rPr lang="it-IT" sz="2400" dirty="0">
                <a:latin typeface="Times New Roman" panose="02020603050405020304" pitchFamily="18" charset="0"/>
                <a:cs typeface="Times New Roman" panose="02020603050405020304" pitchFamily="18" charset="0"/>
              </a:rPr>
              <a:t> Stati</a:t>
            </a:r>
            <a:r>
              <a:rPr lang="it-IT" sz="2400" b="1" baseline="30000" dirty="0">
                <a:solidFill>
                  <a:srgbClr val="C00000"/>
                </a:solidFill>
                <a:latin typeface="Times New Roman" panose="02020603050405020304" pitchFamily="18" charset="0"/>
                <a:cs typeface="Times New Roman" panose="02020603050405020304" pitchFamily="18" charset="0"/>
              </a:rPr>
              <a:t>(*)</a:t>
            </a:r>
            <a:r>
              <a:rPr lang="it-IT" sz="2400" dirty="0">
                <a:latin typeface="Times New Roman" panose="02020603050405020304" pitchFamily="18" charset="0"/>
                <a:cs typeface="Times New Roman" panose="02020603050405020304" pitchFamily="18" charset="0"/>
              </a:rPr>
              <a:t> che lo hanno firmato ulteriormente </a:t>
            </a:r>
          </a:p>
          <a:p>
            <a:pPr marL="0" indent="0" algn="ctr">
              <a:buNone/>
            </a:pPr>
            <a:r>
              <a:rPr lang="it-IT" sz="2400" dirty="0">
                <a:latin typeface="Times New Roman" panose="02020603050405020304" pitchFamily="18" charset="0"/>
                <a:cs typeface="Times New Roman" panose="02020603050405020304" pitchFamily="18" charset="0"/>
              </a:rPr>
              <a:t>(122 + 8 = </a:t>
            </a:r>
            <a:r>
              <a:rPr lang="it-IT" sz="2400" b="1" dirty="0">
                <a:solidFill>
                  <a:srgbClr val="C00000"/>
                </a:solidFill>
                <a:latin typeface="Times New Roman" panose="02020603050405020304" pitchFamily="18" charset="0"/>
                <a:cs typeface="Times New Roman" panose="02020603050405020304" pitchFamily="18" charset="0"/>
              </a:rPr>
              <a:t>130</a:t>
            </a:r>
            <a:r>
              <a:rPr lang="it-IT" sz="2400" b="1" dirty="0">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Stati)</a:t>
            </a:r>
          </a:p>
          <a:p>
            <a:pPr marL="0" indent="0">
              <a:buNone/>
            </a:pPr>
            <a:r>
              <a:rPr lang="it-IT" sz="2400" dirty="0">
                <a:latin typeface="Times New Roman" panose="02020603050405020304" pitchFamily="18" charset="0"/>
                <a:cs typeface="Times New Roman" panose="02020603050405020304" pitchFamily="18" charset="0"/>
              </a:rPr>
              <a:t>   </a:t>
            </a:r>
          </a:p>
          <a:p>
            <a:pPr marL="0" indent="0" algn="ctr">
              <a:buNone/>
            </a:pPr>
            <a:r>
              <a:rPr lang="it-IT" sz="2400" dirty="0">
                <a:latin typeface="Times New Roman" panose="02020603050405020304" pitchFamily="18" charset="0"/>
                <a:cs typeface="Times New Roman" panose="02020603050405020304" pitchFamily="18" charset="0"/>
              </a:rPr>
              <a:t>  A tutt’oggi : </a:t>
            </a:r>
            <a:r>
              <a:rPr lang="it-IT" sz="2400" b="1" dirty="0">
                <a:solidFill>
                  <a:srgbClr val="C00000"/>
                </a:solidFill>
                <a:latin typeface="Times New Roman" panose="02020603050405020304" pitchFamily="18" charset="0"/>
                <a:cs typeface="Times New Roman" panose="02020603050405020304" pitchFamily="18" charset="0"/>
              </a:rPr>
              <a:t>36</a:t>
            </a:r>
            <a:r>
              <a:rPr lang="it-IT" sz="2400" dirty="0">
                <a:solidFill>
                  <a:srgbClr val="C00000"/>
                </a:solidFill>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Stati l’hanno </a:t>
            </a:r>
            <a:r>
              <a:rPr lang="it-IT" sz="2400" b="1" dirty="0">
                <a:solidFill>
                  <a:srgbClr val="C00000"/>
                </a:solidFill>
                <a:latin typeface="Times New Roman" panose="02020603050405020304" pitchFamily="18" charset="0"/>
                <a:cs typeface="Times New Roman" panose="02020603050405020304" pitchFamily="18" charset="0"/>
              </a:rPr>
              <a:t>ratificato</a:t>
            </a:r>
            <a:r>
              <a:rPr lang="it-IT" sz="2400" dirty="0">
                <a:latin typeface="Times New Roman" panose="02020603050405020304" pitchFamily="18" charset="0"/>
                <a:cs typeface="Times New Roman" panose="02020603050405020304" pitchFamily="18" charset="0"/>
              </a:rPr>
              <a:t> ed altri </a:t>
            </a:r>
            <a:r>
              <a:rPr lang="it-IT" sz="2400" b="1" dirty="0">
                <a:solidFill>
                  <a:srgbClr val="C00000"/>
                </a:solidFill>
                <a:latin typeface="Times New Roman" panose="02020603050405020304" pitchFamily="18" charset="0"/>
                <a:cs typeface="Times New Roman" panose="02020603050405020304" pitchFamily="18" charset="0"/>
              </a:rPr>
              <a:t>17</a:t>
            </a:r>
            <a:r>
              <a:rPr lang="it-IT" sz="2400" b="1" dirty="0">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sono in corso di ratifica</a:t>
            </a:r>
          </a:p>
          <a:p>
            <a:pPr marL="0" indent="0" algn="ctr">
              <a:buNone/>
            </a:pPr>
            <a:r>
              <a:rPr lang="it-IT" sz="2400" dirty="0">
                <a:latin typeface="Times New Roman" panose="02020603050405020304" pitchFamily="18" charset="0"/>
                <a:cs typeface="Times New Roman" panose="02020603050405020304" pitchFamily="18" charset="0"/>
              </a:rPr>
              <a:t>L’entrata in vigore del TPAN richiede </a:t>
            </a:r>
            <a:r>
              <a:rPr lang="it-IT" sz="2400" b="1" dirty="0">
                <a:solidFill>
                  <a:srgbClr val="0070C0"/>
                </a:solidFill>
                <a:latin typeface="Times New Roman" panose="02020603050405020304" pitchFamily="18" charset="0"/>
                <a:cs typeface="Times New Roman" panose="02020603050405020304" pitchFamily="18" charset="0"/>
              </a:rPr>
              <a:t>la ratifica </a:t>
            </a:r>
            <a:r>
              <a:rPr lang="it-IT" sz="2400" dirty="0">
                <a:latin typeface="Times New Roman" panose="02020603050405020304" pitchFamily="18" charset="0"/>
                <a:cs typeface="Times New Roman" panose="02020603050405020304" pitchFamily="18" charset="0"/>
              </a:rPr>
              <a:t>da parte di almeno </a:t>
            </a:r>
            <a:r>
              <a:rPr lang="it-IT" sz="2400" b="1" dirty="0">
                <a:solidFill>
                  <a:srgbClr val="0070C0"/>
                </a:solidFill>
                <a:latin typeface="Times New Roman" panose="02020603050405020304" pitchFamily="18" charset="0"/>
                <a:cs typeface="Times New Roman" panose="02020603050405020304" pitchFamily="18" charset="0"/>
              </a:rPr>
              <a:t>50</a:t>
            </a:r>
            <a:r>
              <a:rPr lang="it-IT" sz="2400" dirty="0">
                <a:latin typeface="Times New Roman" panose="02020603050405020304" pitchFamily="18" charset="0"/>
                <a:cs typeface="Times New Roman" panose="02020603050405020304" pitchFamily="18" charset="0"/>
              </a:rPr>
              <a:t> Stati.</a:t>
            </a:r>
          </a:p>
          <a:p>
            <a:pPr marL="0" indent="0" algn="ctr">
              <a:buNone/>
            </a:pPr>
            <a:r>
              <a:rPr lang="it-IT" sz="2400" dirty="0">
                <a:latin typeface="Times New Roman" panose="02020603050405020304" pitchFamily="18" charset="0"/>
                <a:cs typeface="Times New Roman" panose="02020603050405020304" pitchFamily="18" charset="0"/>
              </a:rPr>
              <a:t>A tal punto </a:t>
            </a:r>
            <a:r>
              <a:rPr lang="it-IT" sz="2400" b="1" dirty="0">
                <a:solidFill>
                  <a:srgbClr val="C00000"/>
                </a:solidFill>
                <a:latin typeface="Times New Roman" panose="02020603050405020304" pitchFamily="18" charset="0"/>
                <a:cs typeface="Times New Roman" panose="02020603050405020304" pitchFamily="18" charset="0"/>
              </a:rPr>
              <a:t>il TPAN farà parte</a:t>
            </a:r>
            <a:r>
              <a:rPr lang="it-IT" sz="2400" dirty="0">
                <a:latin typeface="Times New Roman" panose="02020603050405020304" pitchFamily="18" charset="0"/>
                <a:cs typeface="Times New Roman" panose="02020603050405020304" pitchFamily="18" charset="0"/>
              </a:rPr>
              <a:t>, a pieno titolo, </a:t>
            </a:r>
            <a:r>
              <a:rPr lang="it-IT" sz="2400" b="1" dirty="0">
                <a:solidFill>
                  <a:srgbClr val="C00000"/>
                </a:solidFill>
                <a:latin typeface="Times New Roman" panose="02020603050405020304" pitchFamily="18" charset="0"/>
                <a:cs typeface="Times New Roman" panose="02020603050405020304" pitchFamily="18" charset="0"/>
              </a:rPr>
              <a:t>del Diritto Internazionale</a:t>
            </a:r>
          </a:p>
          <a:p>
            <a:pPr marL="0" indent="0" algn="ctr">
              <a:buNone/>
            </a:pPr>
            <a:r>
              <a:rPr lang="it-IT" sz="2400" dirty="0">
                <a:latin typeface="Times New Roman" panose="02020603050405020304" pitchFamily="18" charset="0"/>
                <a:cs typeface="Times New Roman" panose="02020603050405020304" pitchFamily="18" charset="0"/>
              </a:rPr>
              <a:t>------------------------------------------------------------------------------------------------------------- </a:t>
            </a:r>
          </a:p>
          <a:p>
            <a:pPr marL="0" indent="0">
              <a:buNone/>
            </a:pPr>
            <a:r>
              <a:rPr lang="fr-FR" sz="2400" b="1" baseline="30000" dirty="0">
                <a:solidFill>
                  <a:srgbClr val="C00000"/>
                </a:solidFill>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La Repubblica </a:t>
            </a:r>
            <a:r>
              <a:rPr lang="fr-FR" sz="2000" dirty="0" err="1">
                <a:latin typeface="Times New Roman" panose="02020603050405020304" pitchFamily="18" charset="0"/>
                <a:cs typeface="Times New Roman" panose="02020603050405020304" pitchFamily="18" charset="0"/>
              </a:rPr>
              <a:t>Centrafricana</a:t>
            </a:r>
            <a:r>
              <a:rPr lang="fr-FR" sz="2000" dirty="0">
                <a:latin typeface="Times New Roman" panose="02020603050405020304" pitchFamily="18" charset="0"/>
                <a:cs typeface="Times New Roman" panose="02020603050405020304" pitchFamily="18" charset="0"/>
              </a:rPr>
              <a:t>, le Isole </a:t>
            </a:r>
            <a:r>
              <a:rPr lang="fr-FR" sz="2000" dirty="0" err="1">
                <a:latin typeface="Times New Roman" panose="02020603050405020304" pitchFamily="18" charset="0"/>
                <a:cs typeface="Times New Roman" panose="02020603050405020304" pitchFamily="18" charset="0"/>
              </a:rPr>
              <a:t>Comore</a:t>
            </a:r>
            <a:r>
              <a:rPr lang="fr-FR" sz="2000" dirty="0">
                <a:latin typeface="Times New Roman" panose="02020603050405020304" pitchFamily="18" charset="0"/>
                <a:cs typeface="Times New Roman" panose="02020603050405020304" pitchFamily="18" charset="0"/>
              </a:rPr>
              <a:t>,  la </a:t>
            </a:r>
            <a:r>
              <a:rPr lang="fr-FR" sz="2000" dirty="0" err="1">
                <a:latin typeface="Times New Roman" panose="02020603050405020304" pitchFamily="18" charset="0"/>
                <a:cs typeface="Times New Roman" panose="02020603050405020304" pitchFamily="18" charset="0"/>
              </a:rPr>
              <a:t>Libia</a:t>
            </a:r>
            <a:r>
              <a:rPr lang="fr-FR" sz="2000" dirty="0">
                <a:latin typeface="Times New Roman" panose="02020603050405020304" pitchFamily="18" charset="0"/>
                <a:cs typeface="Times New Roman" panose="02020603050405020304" pitchFamily="18" charset="0"/>
              </a:rPr>
              <a:t>, il Nicaragua, il Tuvalu, le </a:t>
            </a:r>
            <a:r>
              <a:rPr lang="fr-FR" sz="2000" dirty="0" err="1">
                <a:latin typeface="Times New Roman" panose="02020603050405020304" pitchFamily="18" charset="0"/>
                <a:cs typeface="Times New Roman" panose="02020603050405020304" pitchFamily="18" charset="0"/>
              </a:rPr>
              <a:t>Maldive</a:t>
            </a:r>
            <a:r>
              <a:rPr lang="fr-FR" sz="2000" dirty="0">
                <a:latin typeface="Times New Roman" panose="02020603050405020304" pitchFamily="18" charset="0"/>
                <a:cs typeface="Times New Roman" panose="02020603050405020304" pitchFamily="18" charset="0"/>
              </a:rPr>
              <a:t>, </a:t>
            </a:r>
          </a:p>
          <a:p>
            <a:pPr marL="0" indent="0">
              <a:buNone/>
            </a:pP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lo</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Zambia</a:t>
            </a:r>
            <a:r>
              <a:rPr lang="fr-FR" sz="2000" dirty="0">
                <a:latin typeface="Times New Roman" panose="02020603050405020304" pitchFamily="18" charset="0"/>
                <a:cs typeface="Times New Roman" panose="02020603050405020304" pitchFamily="18" charset="0"/>
              </a:rPr>
              <a:t> e il Nauru</a:t>
            </a:r>
          </a:p>
          <a:p>
            <a:pPr marL="0" indent="0" algn="ctr">
              <a:buNone/>
            </a:pPr>
            <a:endParaRPr lang="it-IT" sz="2400" b="1" dirty="0">
              <a:solidFill>
                <a:srgbClr val="C00000"/>
              </a:solidFill>
              <a:latin typeface="Times New Roman" panose="02020603050405020304" pitchFamily="18"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2F1390C3-27B4-4B40-BD56-BBA19DFF1D0E}"/>
              </a:ext>
            </a:extLst>
          </p:cNvPr>
          <p:cNvSpPr>
            <a:spLocks noGrp="1"/>
          </p:cNvSpPr>
          <p:nvPr>
            <p:ph type="sldNum" sz="quarter" idx="12"/>
          </p:nvPr>
        </p:nvSpPr>
        <p:spPr/>
        <p:txBody>
          <a:bodyPr/>
          <a:lstStyle/>
          <a:p>
            <a:fld id="{473DAE95-8382-BB4F-AA56-DD5979AB0BAB}" type="slidenum">
              <a:rPr lang="fr-FR" smtClean="0"/>
              <a:t>8</a:t>
            </a:fld>
            <a:endParaRPr lang="fr-FR"/>
          </a:p>
        </p:txBody>
      </p:sp>
    </p:spTree>
    <p:extLst>
      <p:ext uri="{BB962C8B-B14F-4D97-AF65-F5344CB8AC3E}">
        <p14:creationId xmlns:p14="http://schemas.microsoft.com/office/powerpoint/2010/main" val="694557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6B1759D-7F49-9844-902D-3F4A4CB81222}"/>
              </a:ext>
            </a:extLst>
          </p:cNvPr>
          <p:cNvSpPr>
            <a:spLocks noGrp="1"/>
          </p:cNvSpPr>
          <p:nvPr>
            <p:ph idx="1"/>
          </p:nvPr>
        </p:nvSpPr>
        <p:spPr>
          <a:xfrm>
            <a:off x="838200" y="270456"/>
            <a:ext cx="10515600" cy="5906507"/>
          </a:xfrm>
        </p:spPr>
        <p:txBody>
          <a:bodyPr>
            <a:normAutofit fontScale="62500" lnSpcReduction="20000"/>
          </a:bodyPr>
          <a:lstStyle/>
          <a:p>
            <a:pPr marL="0" indent="0">
              <a:buNone/>
            </a:pPr>
            <a:r>
              <a:rPr lang="fr-FR" dirty="0"/>
              <a:t>   </a:t>
            </a:r>
          </a:p>
          <a:p>
            <a:pPr marL="0" indent="0" algn="just">
              <a:lnSpc>
                <a:spcPct val="120000"/>
              </a:lnSpc>
              <a:buNone/>
            </a:pPr>
            <a:r>
              <a:rPr lang="fr-FR" dirty="0"/>
              <a:t>       </a:t>
            </a:r>
          </a:p>
          <a:p>
            <a:pPr marL="0" indent="0" algn="ctr">
              <a:lnSpc>
                <a:spcPct val="120000"/>
              </a:lnSpc>
              <a:buNone/>
            </a:pPr>
            <a:r>
              <a:rPr lang="fr-FR" sz="3800" dirty="0">
                <a:latin typeface="Times New Roman" panose="02020603050405020304" pitchFamily="18" charset="0"/>
                <a:cs typeface="Times New Roman" panose="02020603050405020304" pitchFamily="18" charset="0"/>
              </a:rPr>
              <a:t>Che </a:t>
            </a:r>
            <a:r>
              <a:rPr lang="fr-FR" sz="3800" dirty="0" err="1">
                <a:latin typeface="Times New Roman" panose="02020603050405020304" pitchFamily="18" charset="0"/>
                <a:cs typeface="Times New Roman" panose="02020603050405020304" pitchFamily="18" charset="0"/>
              </a:rPr>
              <a:t>cosa</a:t>
            </a:r>
            <a:r>
              <a:rPr lang="fr-FR" sz="3800" dirty="0">
                <a:latin typeface="Times New Roman" panose="02020603050405020304" pitchFamily="18" charset="0"/>
                <a:cs typeface="Times New Roman" panose="02020603050405020304" pitchFamily="18" charset="0"/>
              </a:rPr>
              <a:t> </a:t>
            </a:r>
            <a:r>
              <a:rPr lang="fr-FR" sz="3800" b="1" dirty="0" err="1">
                <a:solidFill>
                  <a:srgbClr val="C00000"/>
                </a:solidFill>
                <a:latin typeface="Times New Roman" panose="02020603050405020304" pitchFamily="18" charset="0"/>
                <a:cs typeface="Times New Roman" panose="02020603050405020304" pitchFamily="18" charset="0"/>
              </a:rPr>
              <a:t>proibisce</a:t>
            </a:r>
            <a:r>
              <a:rPr lang="fr-FR" sz="3800" dirty="0">
                <a:latin typeface="Times New Roman" panose="02020603050405020304" pitchFamily="18" charset="0"/>
                <a:cs typeface="Times New Roman" panose="02020603050405020304" pitchFamily="18" charset="0"/>
              </a:rPr>
              <a:t> </a:t>
            </a:r>
            <a:r>
              <a:rPr lang="fr-FR" sz="3800" dirty="0" err="1">
                <a:latin typeface="Times New Roman" panose="02020603050405020304" pitchFamily="18" charset="0"/>
                <a:cs typeface="Times New Roman" panose="02020603050405020304" pitchFamily="18" charset="0"/>
              </a:rPr>
              <a:t>principalmente</a:t>
            </a:r>
            <a:r>
              <a:rPr lang="fr-FR" sz="3800" dirty="0">
                <a:latin typeface="Times New Roman" panose="02020603050405020304" pitchFamily="18" charset="0"/>
                <a:cs typeface="Times New Roman" panose="02020603050405020304" pitchFamily="18" charset="0"/>
              </a:rPr>
              <a:t> il </a:t>
            </a:r>
            <a:r>
              <a:rPr lang="fr-FR" sz="3800" dirty="0" err="1">
                <a:latin typeface="Times New Roman" panose="02020603050405020304" pitchFamily="18" charset="0"/>
                <a:cs typeface="Times New Roman" panose="02020603050405020304" pitchFamily="18" charset="0"/>
              </a:rPr>
              <a:t>Trattato</a:t>
            </a:r>
            <a:r>
              <a:rPr lang="fr-FR" sz="3800" dirty="0">
                <a:latin typeface="Times New Roman" panose="02020603050405020304" pitchFamily="18" charset="0"/>
                <a:cs typeface="Times New Roman" panose="02020603050405020304" pitchFamily="18" charset="0"/>
              </a:rPr>
              <a:t> TPAN ?</a:t>
            </a:r>
          </a:p>
          <a:p>
            <a:pPr marL="0" indent="0" algn="ctr">
              <a:lnSpc>
                <a:spcPct val="120000"/>
              </a:lnSpc>
              <a:buNone/>
            </a:pPr>
            <a:endParaRPr lang="it-IT" sz="3800" dirty="0">
              <a:latin typeface="Times New Roman" panose="02020603050405020304" pitchFamily="18" charset="0"/>
              <a:cs typeface="Times New Roman" panose="02020603050405020304" pitchFamily="18" charset="0"/>
            </a:endParaRPr>
          </a:p>
          <a:p>
            <a:pPr marL="0" indent="0" algn="just">
              <a:lnSpc>
                <a:spcPct val="120000"/>
              </a:lnSpc>
              <a:buNone/>
            </a:pPr>
            <a:r>
              <a:rPr lang="it-IT" sz="3200" i="1" u="sng" dirty="0">
                <a:latin typeface="Times New Roman" panose="02020603050405020304" pitchFamily="18" charset="0"/>
                <a:cs typeface="Times New Roman" panose="02020603050405020304" pitchFamily="18" charset="0"/>
              </a:rPr>
              <a:t>Risposta</a:t>
            </a:r>
            <a:r>
              <a:rPr lang="it-IT" sz="3200" dirty="0">
                <a:latin typeface="Times New Roman" panose="02020603050405020304" pitchFamily="18" charset="0"/>
                <a:cs typeface="Times New Roman" panose="02020603050405020304" pitchFamily="18" charset="0"/>
              </a:rPr>
              <a:t> : proibisce la </a:t>
            </a:r>
            <a:r>
              <a:rPr lang="it-IT" sz="3200" b="1" dirty="0">
                <a:latin typeface="Times New Roman" panose="02020603050405020304" pitchFamily="18" charset="0"/>
                <a:cs typeface="Times New Roman" panose="02020603050405020304" pitchFamily="18" charset="0"/>
              </a:rPr>
              <a:t>produzione</a:t>
            </a:r>
            <a:r>
              <a:rPr lang="it-IT" sz="3200" dirty="0">
                <a:latin typeface="Times New Roman" panose="02020603050405020304" pitchFamily="18" charset="0"/>
                <a:cs typeface="Times New Roman" panose="02020603050405020304" pitchFamily="18" charset="0"/>
              </a:rPr>
              <a:t>, il </a:t>
            </a:r>
            <a:r>
              <a:rPr lang="it-IT" sz="3200" b="1" dirty="0">
                <a:latin typeface="Times New Roman" panose="02020603050405020304" pitchFamily="18" charset="0"/>
                <a:cs typeface="Times New Roman" panose="02020603050405020304" pitchFamily="18" charset="0"/>
              </a:rPr>
              <a:t>test</a:t>
            </a:r>
            <a:r>
              <a:rPr lang="it-IT" sz="3200" dirty="0">
                <a:latin typeface="Times New Roman" panose="02020603050405020304" pitchFamily="18" charset="0"/>
                <a:cs typeface="Times New Roman" panose="02020603050405020304" pitchFamily="18" charset="0"/>
              </a:rPr>
              <a:t>, il </a:t>
            </a:r>
            <a:r>
              <a:rPr lang="it-IT" sz="3200" b="1" dirty="0">
                <a:solidFill>
                  <a:srgbClr val="C00000"/>
                </a:solidFill>
                <a:latin typeface="Times New Roman" panose="02020603050405020304" pitchFamily="18" charset="0"/>
                <a:cs typeface="Times New Roman" panose="02020603050405020304" pitchFamily="18" charset="0"/>
              </a:rPr>
              <a:t>possesso</a:t>
            </a:r>
            <a:r>
              <a:rPr lang="it-IT" sz="3200" dirty="0">
                <a:solidFill>
                  <a:srgbClr val="C00000"/>
                </a:solidFill>
                <a:latin typeface="Times New Roman" panose="02020603050405020304" pitchFamily="18" charset="0"/>
                <a:cs typeface="Times New Roman" panose="02020603050405020304" pitchFamily="18" charset="0"/>
              </a:rPr>
              <a:t> </a:t>
            </a:r>
            <a:r>
              <a:rPr lang="it-IT" sz="3200" dirty="0">
                <a:latin typeface="Times New Roman" panose="02020603050405020304" pitchFamily="18" charset="0"/>
                <a:cs typeface="Times New Roman" panose="02020603050405020304" pitchFamily="18" charset="0"/>
              </a:rPr>
              <a:t>di armi nucleari, la </a:t>
            </a:r>
            <a:r>
              <a:rPr lang="it-IT" sz="3200" b="1" dirty="0">
                <a:solidFill>
                  <a:srgbClr val="C00000"/>
                </a:solidFill>
                <a:latin typeface="Times New Roman" panose="02020603050405020304" pitchFamily="18" charset="0"/>
                <a:cs typeface="Times New Roman" panose="02020603050405020304" pitchFamily="18" charset="0"/>
              </a:rPr>
              <a:t>minaccia</a:t>
            </a:r>
            <a:r>
              <a:rPr lang="it-IT" sz="3200" dirty="0">
                <a:latin typeface="Times New Roman" panose="02020603050405020304" pitchFamily="18" charset="0"/>
                <a:cs typeface="Times New Roman" panose="02020603050405020304" pitchFamily="18" charset="0"/>
              </a:rPr>
              <a:t> di usarle e, a maggior ragione, </a:t>
            </a:r>
            <a:r>
              <a:rPr lang="it-IT" sz="3200" b="1" dirty="0">
                <a:latin typeface="Times New Roman" panose="02020603050405020304" pitchFamily="18" charset="0"/>
                <a:cs typeface="Times New Roman" panose="02020603050405020304" pitchFamily="18" charset="0"/>
              </a:rPr>
              <a:t>il loro uso</a:t>
            </a:r>
            <a:r>
              <a:rPr lang="it-IT" sz="3200" dirty="0">
                <a:latin typeface="Times New Roman" panose="02020603050405020304" pitchFamily="18" charset="0"/>
                <a:cs typeface="Times New Roman" panose="02020603050405020304" pitchFamily="18" charset="0"/>
              </a:rPr>
              <a:t>. </a:t>
            </a:r>
          </a:p>
          <a:p>
            <a:pPr marL="0" indent="0" algn="just">
              <a:lnSpc>
                <a:spcPct val="120000"/>
              </a:lnSpc>
              <a:buNone/>
            </a:pPr>
            <a:r>
              <a:rPr lang="it-IT" sz="3200" dirty="0">
                <a:latin typeface="Times New Roman" panose="02020603050405020304" pitchFamily="18" charset="0"/>
                <a:cs typeface="Times New Roman" panose="02020603050405020304" pitchFamily="18" charset="0"/>
              </a:rPr>
              <a:t>Proibisce inoltre il </a:t>
            </a:r>
            <a:r>
              <a:rPr lang="it-IT" sz="3200" b="1" dirty="0">
                <a:solidFill>
                  <a:srgbClr val="C00000"/>
                </a:solidFill>
                <a:latin typeface="Times New Roman" panose="02020603050405020304" pitchFamily="18" charset="0"/>
                <a:cs typeface="Times New Roman" panose="02020603050405020304" pitchFamily="18" charset="0"/>
              </a:rPr>
              <a:t>trasferimento / la ricezione </a:t>
            </a:r>
            <a:r>
              <a:rPr lang="it-IT" sz="3200" dirty="0">
                <a:latin typeface="Times New Roman" panose="02020603050405020304" pitchFamily="18" charset="0"/>
                <a:cs typeface="Times New Roman" panose="02020603050405020304" pitchFamily="18" charset="0"/>
              </a:rPr>
              <a:t>di tali armamenti verso/da parte di  altri Stati.												</a:t>
            </a:r>
          </a:p>
          <a:p>
            <a:pPr marL="0" indent="0" algn="just">
              <a:lnSpc>
                <a:spcPct val="120000"/>
              </a:lnSpc>
              <a:buNone/>
            </a:pPr>
            <a:r>
              <a:rPr lang="it-IT" sz="3200" dirty="0">
                <a:latin typeface="Times New Roman" panose="02020603050405020304" pitchFamily="18" charset="0"/>
                <a:cs typeface="Times New Roman" panose="02020603050405020304" pitchFamily="18" charset="0"/>
              </a:rPr>
              <a:t>Quali sono </a:t>
            </a:r>
            <a:r>
              <a:rPr lang="it-IT" sz="3200" b="1" dirty="0">
                <a:solidFill>
                  <a:srgbClr val="C00000"/>
                </a:solidFill>
                <a:latin typeface="Times New Roman" panose="02020603050405020304" pitchFamily="18" charset="0"/>
                <a:cs typeface="Times New Roman" panose="02020603050405020304" pitchFamily="18" charset="0"/>
              </a:rPr>
              <a:t>le condizioni </a:t>
            </a:r>
            <a:r>
              <a:rPr lang="it-IT" sz="3200" dirty="0">
                <a:latin typeface="Times New Roman" panose="02020603050405020304" pitchFamily="18" charset="0"/>
                <a:cs typeface="Times New Roman" panose="02020603050405020304" pitchFamily="18" charset="0"/>
              </a:rPr>
              <a:t>per poter aderire (firma + ratifica) al TPAN ?	</a:t>
            </a:r>
            <a:r>
              <a:rPr lang="it-IT" sz="3200" i="1" u="sng" dirty="0">
                <a:latin typeface="Times New Roman" panose="02020603050405020304" pitchFamily="18" charset="0"/>
                <a:cs typeface="Times New Roman" panose="02020603050405020304" pitchFamily="18" charset="0"/>
              </a:rPr>
              <a:t> </a:t>
            </a:r>
          </a:p>
          <a:p>
            <a:pPr marL="0" indent="0" algn="just">
              <a:lnSpc>
                <a:spcPct val="120000"/>
              </a:lnSpc>
              <a:buNone/>
            </a:pPr>
            <a:r>
              <a:rPr lang="it-IT" sz="3200" i="1" u="sng" dirty="0">
                <a:latin typeface="Times New Roman" panose="02020603050405020304" pitchFamily="18" charset="0"/>
                <a:cs typeface="Times New Roman" panose="02020603050405020304" pitchFamily="18" charset="0"/>
              </a:rPr>
              <a:t>Risposta</a:t>
            </a:r>
            <a:r>
              <a:rPr lang="it-IT" sz="3200" dirty="0">
                <a:latin typeface="Times New Roman" panose="02020603050405020304" pitchFamily="18" charset="0"/>
                <a:cs typeface="Times New Roman" panose="02020603050405020304" pitchFamily="18" charset="0"/>
              </a:rPr>
              <a:t> : </a:t>
            </a:r>
            <a:r>
              <a:rPr lang="it-IT" sz="3200" b="1" dirty="0">
                <a:latin typeface="Times New Roman" panose="02020603050405020304" pitchFamily="18" charset="0"/>
                <a:cs typeface="Times New Roman" panose="02020603050405020304" pitchFamily="18" charset="0"/>
              </a:rPr>
              <a:t>l’articolo 4</a:t>
            </a:r>
            <a:r>
              <a:rPr lang="it-IT" sz="3200" dirty="0">
                <a:latin typeface="Times New Roman" panose="02020603050405020304" pitchFamily="18" charset="0"/>
                <a:cs typeface="Times New Roman" panose="02020603050405020304" pitchFamily="18" charset="0"/>
              </a:rPr>
              <a:t> del </a:t>
            </a:r>
            <a:r>
              <a:rPr lang="it-IT" sz="3200" b="1" dirty="0">
                <a:latin typeface="Times New Roman" panose="02020603050405020304" pitchFamily="18" charset="0"/>
                <a:cs typeface="Times New Roman" panose="02020603050405020304" pitchFamily="18" charset="0"/>
              </a:rPr>
              <a:t>TPAN</a:t>
            </a:r>
            <a:r>
              <a:rPr lang="it-IT" sz="3200" dirty="0">
                <a:latin typeface="Times New Roman" panose="02020603050405020304" pitchFamily="18" charset="0"/>
                <a:cs typeface="Times New Roman" panose="02020603050405020304" pitchFamily="18" charset="0"/>
              </a:rPr>
              <a:t> richiede agli Stati « dotati » </a:t>
            </a:r>
            <a:r>
              <a:rPr lang="it-IT" sz="3200" b="1" dirty="0">
                <a:solidFill>
                  <a:srgbClr val="C00000"/>
                </a:solidFill>
                <a:latin typeface="Times New Roman" panose="02020603050405020304" pitchFamily="18" charset="0"/>
                <a:cs typeface="Times New Roman" panose="02020603050405020304" pitchFamily="18" charset="0"/>
              </a:rPr>
              <a:t>un impegno di disarmo nucleare totale</a:t>
            </a:r>
            <a:r>
              <a:rPr lang="it-IT" sz="3200" dirty="0">
                <a:latin typeface="Times New Roman" panose="02020603050405020304" pitchFamily="18" charset="0"/>
                <a:cs typeface="Times New Roman" panose="02020603050405020304" pitchFamily="18" charset="0"/>
              </a:rPr>
              <a:t>, </a:t>
            </a:r>
            <a:r>
              <a:rPr lang="it-IT" sz="3200" b="1" dirty="0">
                <a:solidFill>
                  <a:srgbClr val="C00000"/>
                </a:solidFill>
                <a:latin typeface="Times New Roman" panose="02020603050405020304" pitchFamily="18" charset="0"/>
                <a:cs typeface="Times New Roman" panose="02020603050405020304" pitchFamily="18" charset="0"/>
              </a:rPr>
              <a:t>in tempi e modalità approvati dagli Stati già aderenti al TPAN e sotto il controllo della IAEA </a:t>
            </a:r>
            <a:r>
              <a:rPr lang="it-IT" sz="3200" dirty="0">
                <a:latin typeface="Times New Roman" panose="02020603050405020304" pitchFamily="18" charset="0"/>
                <a:cs typeface="Times New Roman" panose="02020603050405020304" pitchFamily="18" charset="0"/>
              </a:rPr>
              <a:t>(</a:t>
            </a:r>
            <a:r>
              <a:rPr lang="it-IT" sz="3200" b="1" dirty="0">
                <a:solidFill>
                  <a:srgbClr val="C00000"/>
                </a:solidFill>
                <a:latin typeface="Times New Roman" panose="02020603050405020304" pitchFamily="18" charset="0"/>
                <a:cs typeface="Times New Roman" panose="02020603050405020304" pitchFamily="18" charset="0"/>
              </a:rPr>
              <a:t>I</a:t>
            </a:r>
            <a:r>
              <a:rPr lang="it-IT" sz="3200" dirty="0">
                <a:latin typeface="Times New Roman" panose="02020603050405020304" pitchFamily="18" charset="0"/>
                <a:cs typeface="Times New Roman" panose="02020603050405020304" pitchFamily="18" charset="0"/>
              </a:rPr>
              <a:t>nternational </a:t>
            </a:r>
            <a:r>
              <a:rPr lang="it-IT" sz="3200" b="1" dirty="0" err="1">
                <a:solidFill>
                  <a:srgbClr val="C00000"/>
                </a:solidFill>
                <a:latin typeface="Times New Roman" panose="02020603050405020304" pitchFamily="18" charset="0"/>
                <a:cs typeface="Times New Roman" panose="02020603050405020304" pitchFamily="18" charset="0"/>
              </a:rPr>
              <a:t>A</a:t>
            </a:r>
            <a:r>
              <a:rPr lang="it-IT" sz="3200" dirty="0" err="1">
                <a:latin typeface="Times New Roman" panose="02020603050405020304" pitchFamily="18" charset="0"/>
                <a:cs typeface="Times New Roman" panose="02020603050405020304" pitchFamily="18" charset="0"/>
              </a:rPr>
              <a:t>tomic</a:t>
            </a:r>
            <a:r>
              <a:rPr lang="it-IT" sz="3200" dirty="0">
                <a:latin typeface="Times New Roman" panose="02020603050405020304" pitchFamily="18" charset="0"/>
                <a:cs typeface="Times New Roman" panose="02020603050405020304" pitchFamily="18" charset="0"/>
              </a:rPr>
              <a:t> </a:t>
            </a:r>
            <a:r>
              <a:rPr lang="it-IT" sz="3200" b="1" dirty="0">
                <a:solidFill>
                  <a:srgbClr val="C00000"/>
                </a:solidFill>
                <a:latin typeface="Times New Roman" panose="02020603050405020304" pitchFamily="18" charset="0"/>
                <a:cs typeface="Times New Roman" panose="02020603050405020304" pitchFamily="18" charset="0"/>
              </a:rPr>
              <a:t>E</a:t>
            </a:r>
            <a:r>
              <a:rPr lang="it-IT" sz="3200" dirty="0">
                <a:latin typeface="Times New Roman" panose="02020603050405020304" pitchFamily="18" charset="0"/>
                <a:cs typeface="Times New Roman" panose="02020603050405020304" pitchFamily="18" charset="0"/>
              </a:rPr>
              <a:t>nergy </a:t>
            </a:r>
            <a:r>
              <a:rPr lang="it-IT" sz="3200" b="1" dirty="0">
                <a:solidFill>
                  <a:srgbClr val="C00000"/>
                </a:solidFill>
                <a:latin typeface="Times New Roman" panose="02020603050405020304" pitchFamily="18" charset="0"/>
                <a:cs typeface="Times New Roman" panose="02020603050405020304" pitchFamily="18" charset="0"/>
              </a:rPr>
              <a:t>A</a:t>
            </a:r>
            <a:r>
              <a:rPr lang="it-IT" sz="3200" dirty="0">
                <a:latin typeface="Times New Roman" panose="02020603050405020304" pitchFamily="18" charset="0"/>
                <a:cs typeface="Times New Roman" panose="02020603050405020304" pitchFamily="18" charset="0"/>
              </a:rPr>
              <a:t>gency) per poter aderire al TPAN.													</a:t>
            </a:r>
            <a:r>
              <a:rPr lang="it-IT" dirty="0">
                <a:latin typeface="Times New Roman" panose="02020603050405020304" pitchFamily="18" charset="0"/>
                <a:cs typeface="Times New Roman" panose="02020603050405020304" pitchFamily="18" charset="0"/>
              </a:rPr>
              <a:t>									</a:t>
            </a:r>
          </a:p>
          <a:p>
            <a:pPr marL="0" indent="0">
              <a:buNone/>
            </a:pPr>
            <a:r>
              <a:rPr lang="it-IT" dirty="0">
                <a:latin typeface="Times New Roman" panose="02020603050405020304" pitchFamily="18" charset="0"/>
                <a:cs typeface="Times New Roman" panose="02020603050405020304" pitchFamily="18" charset="0"/>
              </a:rPr>
              <a:t>								</a:t>
            </a:r>
          </a:p>
          <a:p>
            <a:pPr marL="0" indent="0">
              <a:buNone/>
            </a:pPr>
            <a:r>
              <a:rPr lang="it-IT" dirty="0">
                <a:latin typeface="Times New Roman" panose="02020603050405020304" pitchFamily="18" charset="0"/>
                <a:cs typeface="Times New Roman" panose="02020603050405020304" pitchFamily="18" charset="0"/>
              </a:rPr>
              <a:t> </a:t>
            </a:r>
          </a:p>
        </p:txBody>
      </p:sp>
      <p:sp>
        <p:nvSpPr>
          <p:cNvPr id="7" name="Espace réservé du numéro de diapositive 6">
            <a:extLst>
              <a:ext uri="{FF2B5EF4-FFF2-40B4-BE49-F238E27FC236}">
                <a16:creationId xmlns:a16="http://schemas.microsoft.com/office/drawing/2014/main" id="{24C0A0E7-A346-D146-BA6B-3BBE843795A5}"/>
              </a:ext>
            </a:extLst>
          </p:cNvPr>
          <p:cNvSpPr>
            <a:spLocks noGrp="1"/>
          </p:cNvSpPr>
          <p:nvPr>
            <p:ph type="sldNum" sz="quarter" idx="12"/>
          </p:nvPr>
        </p:nvSpPr>
        <p:spPr/>
        <p:txBody>
          <a:bodyPr/>
          <a:lstStyle/>
          <a:p>
            <a:fld id="{473DAE95-8382-BB4F-AA56-DD5979AB0BAB}" type="slidenum">
              <a:rPr lang="fr-FR" smtClean="0"/>
              <a:t>9</a:t>
            </a:fld>
            <a:endParaRPr lang="fr-FR"/>
          </a:p>
        </p:txBody>
      </p:sp>
    </p:spTree>
    <p:extLst>
      <p:ext uri="{BB962C8B-B14F-4D97-AF65-F5344CB8AC3E}">
        <p14:creationId xmlns:p14="http://schemas.microsoft.com/office/powerpoint/2010/main" val="121657779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870</TotalTime>
  <Words>3069</Words>
  <Application>Microsoft Macintosh PowerPoint</Application>
  <PresentationFormat>Grand écran</PresentationFormat>
  <Paragraphs>253</Paragraphs>
  <Slides>23</Slides>
  <Notes>13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23</vt:i4>
      </vt:variant>
    </vt:vector>
  </HeadingPairs>
  <TitlesOfParts>
    <vt:vector size="28" baseType="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Luigi Mosca</dc:creator>
  <cp:lastModifiedBy>Luigi Mosca</cp:lastModifiedBy>
  <cp:revision>133</cp:revision>
  <dcterms:created xsi:type="dcterms:W3CDTF">2020-02-01T15:10:55Z</dcterms:created>
  <dcterms:modified xsi:type="dcterms:W3CDTF">2020-05-18T08:41:07Z</dcterms:modified>
</cp:coreProperties>
</file>